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256" r:id="rId2"/>
    <p:sldId id="341" r:id="rId3"/>
    <p:sldId id="258" r:id="rId4"/>
    <p:sldId id="373" r:id="rId5"/>
    <p:sldId id="374" r:id="rId6"/>
    <p:sldId id="327" r:id="rId7"/>
    <p:sldId id="343" r:id="rId8"/>
    <p:sldId id="348" r:id="rId9"/>
    <p:sldId id="347" r:id="rId10"/>
    <p:sldId id="349" r:id="rId11"/>
    <p:sldId id="346" r:id="rId12"/>
    <p:sldId id="363" r:id="rId13"/>
    <p:sldId id="351" r:id="rId14"/>
    <p:sldId id="352" r:id="rId15"/>
    <p:sldId id="368" r:id="rId16"/>
    <p:sldId id="339" r:id="rId17"/>
    <p:sldId id="364" r:id="rId18"/>
    <p:sldId id="367" r:id="rId19"/>
    <p:sldId id="350" r:id="rId20"/>
    <p:sldId id="353" r:id="rId21"/>
    <p:sldId id="354" r:id="rId22"/>
    <p:sldId id="369" r:id="rId23"/>
    <p:sldId id="370" r:id="rId24"/>
    <p:sldId id="371" r:id="rId25"/>
    <p:sldId id="355" r:id="rId26"/>
    <p:sldId id="356" r:id="rId27"/>
    <p:sldId id="357" r:id="rId28"/>
    <p:sldId id="358" r:id="rId29"/>
    <p:sldId id="359" r:id="rId30"/>
    <p:sldId id="330" r:id="rId31"/>
    <p:sldId id="328" r:id="rId32"/>
    <p:sldId id="329" r:id="rId33"/>
    <p:sldId id="331" r:id="rId34"/>
    <p:sldId id="332" r:id="rId35"/>
    <p:sldId id="333" r:id="rId36"/>
    <p:sldId id="334" r:id="rId37"/>
    <p:sldId id="336" r:id="rId38"/>
    <p:sldId id="361" r:id="rId39"/>
    <p:sldId id="337" r:id="rId40"/>
    <p:sldId id="338" r:id="rId41"/>
    <p:sldId id="372" r:id="rId42"/>
    <p:sldId id="344" r:id="rId43"/>
    <p:sldId id="365" r:id="rId44"/>
    <p:sldId id="366" r:id="rId45"/>
    <p:sldId id="262" r:id="rId46"/>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3" autoAdjust="0"/>
    <p:restoredTop sz="91079" autoAdjust="0"/>
  </p:normalViewPr>
  <p:slideViewPr>
    <p:cSldViewPr snapToGrid="0" snapToObjects="1">
      <p:cViewPr>
        <p:scale>
          <a:sx n="60" d="100"/>
          <a:sy n="60" d="100"/>
        </p:scale>
        <p:origin x="-1362" y="-51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 smtClean="0"/>
              <a:t>Normas APA</a:t>
            </a: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34644A-798B-4E26-BDE1-653229884D24}" type="datetimeFigureOut">
              <a:rPr lang="es-ES" smtClean="0"/>
              <a:t>14/03/2017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ES" smtClean="0"/>
              <a:t>Recopiado por: Alejandro Guzmán</a:t>
            </a: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4923E7-CFB6-4848-A602-CCBD425651E6}" type="slidenum">
              <a:rPr lang="es-ES" smtClean="0"/>
              <a:t>‹Nº›</a:t>
            </a:fld>
            <a:endParaRPr lang="es-ES"/>
          </a:p>
        </p:txBody>
      </p:sp>
    </p:spTree>
    <p:extLst>
      <p:ext uri="{BB962C8B-B14F-4D97-AF65-F5344CB8AC3E}">
        <p14:creationId xmlns:p14="http://schemas.microsoft.com/office/powerpoint/2010/main" val="226620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 smtClean="0"/>
              <a:t>Normas APA</a:t>
            </a: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112FB-9DAC-4161-918D-DBD146A7CAF6}" type="datetimeFigureOut">
              <a:rPr lang="es-ES" smtClean="0"/>
              <a:t>14/03/2017</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ES" smtClean="0"/>
              <a:t>Recopiado por: Alejandro Guzmán</a:t>
            </a: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26234-3B93-4919-9931-FEFA657F5D0F}" type="slidenum">
              <a:rPr lang="es-ES" smtClean="0"/>
              <a:t>‹Nº›</a:t>
            </a:fld>
            <a:endParaRPr lang="es-ES"/>
          </a:p>
        </p:txBody>
      </p:sp>
    </p:spTree>
    <p:extLst>
      <p:ext uri="{BB962C8B-B14F-4D97-AF65-F5344CB8AC3E}">
        <p14:creationId xmlns:p14="http://schemas.microsoft.com/office/powerpoint/2010/main" val="297748274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encabezado"/>
          <p:cNvSpPr>
            <a:spLocks noGrp="1"/>
          </p:cNvSpPr>
          <p:nvPr>
            <p:ph type="hdr" sz="quarter" idx="10"/>
          </p:nvPr>
        </p:nvSpPr>
        <p:spPr/>
        <p:txBody>
          <a:bodyPr/>
          <a:lstStyle/>
          <a:p>
            <a:r>
              <a:rPr lang="es-ES" smtClean="0"/>
              <a:t>Normas APA</a:t>
            </a:r>
            <a:endParaRPr lang="es-ES"/>
          </a:p>
        </p:txBody>
      </p:sp>
      <p:sp>
        <p:nvSpPr>
          <p:cNvPr id="5" name="4 Marcador de pie de página"/>
          <p:cNvSpPr>
            <a:spLocks noGrp="1"/>
          </p:cNvSpPr>
          <p:nvPr>
            <p:ph type="ftr" sz="quarter" idx="11"/>
          </p:nvPr>
        </p:nvSpPr>
        <p:spPr/>
        <p:txBody>
          <a:bodyPr/>
          <a:lstStyle/>
          <a:p>
            <a:r>
              <a:rPr lang="es-ES" smtClean="0"/>
              <a:t>Recopiado por: Alejandro Guzmán</a:t>
            </a:r>
            <a:endParaRPr lang="es-ES"/>
          </a:p>
        </p:txBody>
      </p:sp>
      <p:sp>
        <p:nvSpPr>
          <p:cNvPr id="6" name="5 Marcador de número de diapositiva"/>
          <p:cNvSpPr>
            <a:spLocks noGrp="1"/>
          </p:cNvSpPr>
          <p:nvPr>
            <p:ph type="sldNum" sz="quarter" idx="12"/>
          </p:nvPr>
        </p:nvSpPr>
        <p:spPr/>
        <p:txBody>
          <a:bodyPr/>
          <a:lstStyle/>
          <a:p>
            <a:fld id="{98F26234-3B93-4919-9931-FEFA657F5D0F}" type="slidenum">
              <a:rPr lang="es-ES" smtClean="0"/>
              <a:t>1</a:t>
            </a:fld>
            <a:endParaRPr lang="es-ES"/>
          </a:p>
        </p:txBody>
      </p:sp>
    </p:spTree>
    <p:extLst>
      <p:ext uri="{BB962C8B-B14F-4D97-AF65-F5344CB8AC3E}">
        <p14:creationId xmlns:p14="http://schemas.microsoft.com/office/powerpoint/2010/main" val="3349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98F26234-3B93-4919-9931-FEFA657F5D0F}" type="slidenum">
              <a:rPr lang="es-ES" smtClean="0"/>
              <a:t>8</a:t>
            </a:fld>
            <a:endParaRPr lang="es-ES"/>
          </a:p>
        </p:txBody>
      </p:sp>
      <p:sp>
        <p:nvSpPr>
          <p:cNvPr id="5" name="4 Marcador de pie de página"/>
          <p:cNvSpPr>
            <a:spLocks noGrp="1"/>
          </p:cNvSpPr>
          <p:nvPr>
            <p:ph type="ftr" sz="quarter" idx="11"/>
          </p:nvPr>
        </p:nvSpPr>
        <p:spPr/>
        <p:txBody>
          <a:bodyPr/>
          <a:lstStyle/>
          <a:p>
            <a:r>
              <a:rPr lang="es-ES" smtClean="0"/>
              <a:t>Recopiado por: Alejandro Guzmán</a:t>
            </a:r>
            <a:endParaRPr lang="es-ES"/>
          </a:p>
        </p:txBody>
      </p:sp>
      <p:sp>
        <p:nvSpPr>
          <p:cNvPr id="6" name="5 Marcador de encabezado"/>
          <p:cNvSpPr>
            <a:spLocks noGrp="1"/>
          </p:cNvSpPr>
          <p:nvPr>
            <p:ph type="hdr" sz="quarter" idx="12"/>
          </p:nvPr>
        </p:nvSpPr>
        <p:spPr/>
        <p:txBody>
          <a:bodyPr/>
          <a:lstStyle/>
          <a:p>
            <a:r>
              <a:rPr lang="es-ES" smtClean="0"/>
              <a:t>Normas APA</a:t>
            </a:r>
            <a:endParaRPr lang="es-ES"/>
          </a:p>
        </p:txBody>
      </p:sp>
    </p:spTree>
    <p:extLst>
      <p:ext uri="{BB962C8B-B14F-4D97-AF65-F5344CB8AC3E}">
        <p14:creationId xmlns:p14="http://schemas.microsoft.com/office/powerpoint/2010/main" val="4067452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AD366DD9-6070-204B-BF49-E08297BAFE70}" type="datetimeFigureOut">
              <a:rPr lang="es-ES_tradnl" smtClean="0"/>
              <a:t>14/03/2017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C6EB9C1-EFC9-374F-A8B2-D1EE2B7AA25A}" type="slidenum">
              <a:rPr lang="es-ES_tradnl" smtClean="0"/>
              <a:t>‹Nº›</a:t>
            </a:fld>
            <a:endParaRPr lang="es-ES_tradnl"/>
          </a:p>
        </p:txBody>
      </p:sp>
    </p:spTree>
    <p:extLst>
      <p:ext uri="{BB962C8B-B14F-4D97-AF65-F5344CB8AC3E}">
        <p14:creationId xmlns:p14="http://schemas.microsoft.com/office/powerpoint/2010/main" val="1639403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AD366DD9-6070-204B-BF49-E08297BAFE70}" type="datetimeFigureOut">
              <a:rPr lang="es-ES_tradnl" smtClean="0"/>
              <a:t>14/03/2017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C6EB9C1-EFC9-374F-A8B2-D1EE2B7AA25A}" type="slidenum">
              <a:rPr lang="es-ES_tradnl" smtClean="0"/>
              <a:t>‹Nº›</a:t>
            </a:fld>
            <a:endParaRPr lang="es-ES_tradnl"/>
          </a:p>
        </p:txBody>
      </p:sp>
    </p:spTree>
    <p:extLst>
      <p:ext uri="{BB962C8B-B14F-4D97-AF65-F5344CB8AC3E}">
        <p14:creationId xmlns:p14="http://schemas.microsoft.com/office/powerpoint/2010/main" val="258206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AD366DD9-6070-204B-BF49-E08297BAFE70}" type="datetimeFigureOut">
              <a:rPr lang="es-ES_tradnl" smtClean="0"/>
              <a:t>14/03/2017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C6EB9C1-EFC9-374F-A8B2-D1EE2B7AA25A}" type="slidenum">
              <a:rPr lang="es-ES_tradnl" smtClean="0"/>
              <a:t>‹Nº›</a:t>
            </a:fld>
            <a:endParaRPr lang="es-ES_tradnl"/>
          </a:p>
        </p:txBody>
      </p:sp>
    </p:spTree>
    <p:extLst>
      <p:ext uri="{BB962C8B-B14F-4D97-AF65-F5344CB8AC3E}">
        <p14:creationId xmlns:p14="http://schemas.microsoft.com/office/powerpoint/2010/main" val="176337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AD366DD9-6070-204B-BF49-E08297BAFE70}" type="datetimeFigureOut">
              <a:rPr lang="es-ES_tradnl" smtClean="0"/>
              <a:t>14/03/2017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C6EB9C1-EFC9-374F-A8B2-D1EE2B7AA25A}" type="slidenum">
              <a:rPr lang="es-ES_tradnl" smtClean="0"/>
              <a:t>‹Nº›</a:t>
            </a:fld>
            <a:endParaRPr lang="es-ES_tradnl"/>
          </a:p>
        </p:txBody>
      </p:sp>
    </p:spTree>
    <p:extLst>
      <p:ext uri="{BB962C8B-B14F-4D97-AF65-F5344CB8AC3E}">
        <p14:creationId xmlns:p14="http://schemas.microsoft.com/office/powerpoint/2010/main" val="1868383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AD366DD9-6070-204B-BF49-E08297BAFE70}" type="datetimeFigureOut">
              <a:rPr lang="es-ES_tradnl" smtClean="0"/>
              <a:t>14/03/2017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C6EB9C1-EFC9-374F-A8B2-D1EE2B7AA25A}" type="slidenum">
              <a:rPr lang="es-ES_tradnl" smtClean="0"/>
              <a:t>‹Nº›</a:t>
            </a:fld>
            <a:endParaRPr lang="es-ES_tradnl"/>
          </a:p>
        </p:txBody>
      </p:sp>
    </p:spTree>
    <p:extLst>
      <p:ext uri="{BB962C8B-B14F-4D97-AF65-F5344CB8AC3E}">
        <p14:creationId xmlns:p14="http://schemas.microsoft.com/office/powerpoint/2010/main" val="142164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AD366DD9-6070-204B-BF49-E08297BAFE70}" type="datetimeFigureOut">
              <a:rPr lang="es-ES_tradnl" smtClean="0"/>
              <a:t>14/03/2017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CC6EB9C1-EFC9-374F-A8B2-D1EE2B7AA25A}" type="slidenum">
              <a:rPr lang="es-ES_tradnl" smtClean="0"/>
              <a:t>‹Nº›</a:t>
            </a:fld>
            <a:endParaRPr lang="es-ES_tradnl"/>
          </a:p>
        </p:txBody>
      </p:sp>
    </p:spTree>
    <p:extLst>
      <p:ext uri="{BB962C8B-B14F-4D97-AF65-F5344CB8AC3E}">
        <p14:creationId xmlns:p14="http://schemas.microsoft.com/office/powerpoint/2010/main" val="744728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AD366DD9-6070-204B-BF49-E08297BAFE70}" type="datetimeFigureOut">
              <a:rPr lang="es-ES_tradnl" smtClean="0"/>
              <a:t>14/03/2017</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CC6EB9C1-EFC9-374F-A8B2-D1EE2B7AA25A}" type="slidenum">
              <a:rPr lang="es-ES_tradnl" smtClean="0"/>
              <a:t>‹Nº›</a:t>
            </a:fld>
            <a:endParaRPr lang="es-ES_tradnl"/>
          </a:p>
        </p:txBody>
      </p:sp>
    </p:spTree>
    <p:extLst>
      <p:ext uri="{BB962C8B-B14F-4D97-AF65-F5344CB8AC3E}">
        <p14:creationId xmlns:p14="http://schemas.microsoft.com/office/powerpoint/2010/main" val="111518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AD366DD9-6070-204B-BF49-E08297BAFE70}" type="datetimeFigureOut">
              <a:rPr lang="es-ES_tradnl" smtClean="0"/>
              <a:t>14/03/2017</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CC6EB9C1-EFC9-374F-A8B2-D1EE2B7AA25A}" type="slidenum">
              <a:rPr lang="es-ES_tradnl" smtClean="0"/>
              <a:t>‹Nº›</a:t>
            </a:fld>
            <a:endParaRPr lang="es-ES_tradnl"/>
          </a:p>
        </p:txBody>
      </p:sp>
    </p:spTree>
    <p:extLst>
      <p:ext uri="{BB962C8B-B14F-4D97-AF65-F5344CB8AC3E}">
        <p14:creationId xmlns:p14="http://schemas.microsoft.com/office/powerpoint/2010/main" val="1873987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D366DD9-6070-204B-BF49-E08297BAFE70}" type="datetimeFigureOut">
              <a:rPr lang="es-ES_tradnl" smtClean="0"/>
              <a:t>14/03/2017</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CC6EB9C1-EFC9-374F-A8B2-D1EE2B7AA25A}" type="slidenum">
              <a:rPr lang="es-ES_tradnl" smtClean="0"/>
              <a:t>‹Nº›</a:t>
            </a:fld>
            <a:endParaRPr lang="es-ES_tradnl"/>
          </a:p>
        </p:txBody>
      </p:sp>
    </p:spTree>
    <p:extLst>
      <p:ext uri="{BB962C8B-B14F-4D97-AF65-F5344CB8AC3E}">
        <p14:creationId xmlns:p14="http://schemas.microsoft.com/office/powerpoint/2010/main" val="1111720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D366DD9-6070-204B-BF49-E08297BAFE70}" type="datetimeFigureOut">
              <a:rPr lang="es-ES_tradnl" smtClean="0"/>
              <a:t>14/03/2017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CC6EB9C1-EFC9-374F-A8B2-D1EE2B7AA25A}" type="slidenum">
              <a:rPr lang="es-ES_tradnl" smtClean="0"/>
              <a:t>‹Nº›</a:t>
            </a:fld>
            <a:endParaRPr lang="es-ES_tradnl"/>
          </a:p>
        </p:txBody>
      </p:sp>
    </p:spTree>
    <p:extLst>
      <p:ext uri="{BB962C8B-B14F-4D97-AF65-F5344CB8AC3E}">
        <p14:creationId xmlns:p14="http://schemas.microsoft.com/office/powerpoint/2010/main" val="1576546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D366DD9-6070-204B-BF49-E08297BAFE70}" type="datetimeFigureOut">
              <a:rPr lang="es-ES_tradnl" smtClean="0"/>
              <a:t>14/03/2017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CC6EB9C1-EFC9-374F-A8B2-D1EE2B7AA25A}" type="slidenum">
              <a:rPr lang="es-ES_tradnl" smtClean="0"/>
              <a:t>‹Nº›</a:t>
            </a:fld>
            <a:endParaRPr lang="es-ES_tradnl"/>
          </a:p>
        </p:txBody>
      </p:sp>
    </p:spTree>
    <p:extLst>
      <p:ext uri="{BB962C8B-B14F-4D97-AF65-F5344CB8AC3E}">
        <p14:creationId xmlns:p14="http://schemas.microsoft.com/office/powerpoint/2010/main" val="1363738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66DD9-6070-204B-BF49-E08297BAFE70}" type="datetimeFigureOut">
              <a:rPr lang="es-ES_tradnl" smtClean="0"/>
              <a:t>14/03/2017</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EB9C1-EFC9-374F-A8B2-D1EE2B7AA25A}" type="slidenum">
              <a:rPr lang="es-ES_tradnl" smtClean="0"/>
              <a:t>‹Nº›</a:t>
            </a:fld>
            <a:endParaRPr lang="es-ES_tradnl"/>
          </a:p>
        </p:txBody>
      </p:sp>
    </p:spTree>
    <p:extLst>
      <p:ext uri="{BB962C8B-B14F-4D97-AF65-F5344CB8AC3E}">
        <p14:creationId xmlns:p14="http://schemas.microsoft.com/office/powerpoint/2010/main" val="1898551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19.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29.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6.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6.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6.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6.xml"/></Relationships>
</file>

<file path=ppt/slides/_rels/slide3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6.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6.xml"/></Relationships>
</file>

<file path=ppt/slides/_rels/slide3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 y="0"/>
            <a:ext cx="12188389" cy="6858000"/>
          </a:xfrm>
          <a:prstGeom prst="rect">
            <a:avLst/>
          </a:prstGeom>
        </p:spPr>
      </p:pic>
      <p:sp>
        <p:nvSpPr>
          <p:cNvPr id="3" name="2 Marcador de fecha"/>
          <p:cNvSpPr>
            <a:spLocks noGrp="1"/>
          </p:cNvSpPr>
          <p:nvPr>
            <p:ph type="dt" sz="half" idx="10"/>
          </p:nvPr>
        </p:nvSpPr>
        <p:spPr/>
        <p:txBody>
          <a:bodyPr/>
          <a:lstStyle/>
          <a:p>
            <a:fld id="{2C13562C-B273-4FE8-B1FC-F0DD7448A906}" type="datetime1">
              <a:rPr lang="es-ES_tradnl" smtClean="0"/>
              <a:t>14/03/2017</a:t>
            </a:fld>
            <a:endParaRPr lang="es-ES_tradnl"/>
          </a:p>
        </p:txBody>
      </p:sp>
      <p:sp>
        <p:nvSpPr>
          <p:cNvPr id="5" name="4 Marcador de número de diapositiva"/>
          <p:cNvSpPr>
            <a:spLocks noGrp="1"/>
          </p:cNvSpPr>
          <p:nvPr>
            <p:ph type="sldNum" sz="quarter" idx="12"/>
          </p:nvPr>
        </p:nvSpPr>
        <p:spPr/>
        <p:txBody>
          <a:bodyPr/>
          <a:lstStyle/>
          <a:p>
            <a:fld id="{CC6EB9C1-EFC9-374F-A8B2-D1EE2B7AA25A}" type="slidenum">
              <a:rPr lang="es-ES_tradnl" smtClean="0"/>
              <a:t>1</a:t>
            </a:fld>
            <a:endParaRPr lang="es-ES_tradnl"/>
          </a:p>
        </p:txBody>
      </p:sp>
    </p:spTree>
    <p:extLst>
      <p:ext uri="{BB962C8B-B14F-4D97-AF65-F5344CB8AC3E}">
        <p14:creationId xmlns:p14="http://schemas.microsoft.com/office/powerpoint/2010/main" val="1232072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7" name="6 Rectángulo"/>
          <p:cNvSpPr/>
          <p:nvPr/>
        </p:nvSpPr>
        <p:spPr>
          <a:xfrm>
            <a:off x="1105469" y="1142984"/>
            <a:ext cx="7605752" cy="1077218"/>
          </a:xfrm>
          <a:prstGeom prst="rect">
            <a:avLst/>
          </a:prstGeom>
        </p:spPr>
        <p:txBody>
          <a:bodyPr wrap="square">
            <a:spAutoFit/>
          </a:bodyPr>
          <a:lstStyle/>
          <a:p>
            <a:r>
              <a:rPr lang="es-CO" sz="3200" b="1" dirty="0" smtClean="0">
                <a:solidFill>
                  <a:schemeClr val="bg1"/>
                </a:solidFill>
                <a:latin typeface="Arial"/>
                <a:ea typeface="+mj-ea"/>
                <a:cs typeface="+mj-cs"/>
              </a:rPr>
              <a:t>Niveles de los</a:t>
            </a:r>
          </a:p>
          <a:p>
            <a:r>
              <a:rPr lang="es-CO" sz="3200" b="1" dirty="0" smtClean="0">
                <a:solidFill>
                  <a:schemeClr val="bg1"/>
                </a:solidFill>
                <a:latin typeface="Arial"/>
                <a:ea typeface="+mj-ea"/>
                <a:cs typeface="+mj-cs"/>
              </a:rPr>
              <a:t>títulos  </a:t>
            </a:r>
          </a:p>
        </p:txBody>
      </p:sp>
      <p:sp>
        <p:nvSpPr>
          <p:cNvPr id="6" name="5 CuadroTexto"/>
          <p:cNvSpPr txBox="1"/>
          <p:nvPr/>
        </p:nvSpPr>
        <p:spPr>
          <a:xfrm>
            <a:off x="8832000" y="938072"/>
            <a:ext cx="3096344" cy="4708981"/>
          </a:xfrm>
          <a:prstGeom prst="rect">
            <a:avLst/>
          </a:prstGeom>
          <a:noFill/>
        </p:spPr>
        <p:txBody>
          <a:bodyPr wrap="square" rtlCol="0">
            <a:spAutoFit/>
          </a:bodyPr>
          <a:lstStyle/>
          <a:p>
            <a:r>
              <a:rPr lang="es-ES" sz="1200" dirty="0">
                <a:solidFill>
                  <a:schemeClr val="bg1"/>
                </a:solidFill>
              </a:rPr>
              <a:t>Nivel 1</a:t>
            </a:r>
          </a:p>
          <a:p>
            <a:r>
              <a:rPr lang="es-ES" sz="1200" dirty="0" smtClean="0">
                <a:solidFill>
                  <a:schemeClr val="bg1"/>
                </a:solidFill>
              </a:rPr>
              <a:t>Centrado</a:t>
            </a:r>
            <a:endParaRPr lang="es-ES" sz="1200" dirty="0">
              <a:solidFill>
                <a:schemeClr val="bg1"/>
              </a:solidFill>
            </a:endParaRPr>
          </a:p>
          <a:p>
            <a:r>
              <a:rPr lang="es-ES" sz="1200" dirty="0">
                <a:solidFill>
                  <a:schemeClr val="bg1"/>
                </a:solidFill>
              </a:rPr>
              <a:t>Negrita</a:t>
            </a:r>
          </a:p>
          <a:p>
            <a:endParaRPr lang="es-ES" sz="1200" dirty="0" smtClean="0">
              <a:solidFill>
                <a:schemeClr val="bg1"/>
              </a:solidFill>
            </a:endParaRPr>
          </a:p>
          <a:p>
            <a:r>
              <a:rPr lang="es-ES" sz="1200" dirty="0" smtClean="0">
                <a:solidFill>
                  <a:schemeClr val="bg1"/>
                </a:solidFill>
              </a:rPr>
              <a:t>Nivel </a:t>
            </a:r>
            <a:r>
              <a:rPr lang="es-ES" sz="1200" dirty="0">
                <a:solidFill>
                  <a:schemeClr val="bg1"/>
                </a:solidFill>
              </a:rPr>
              <a:t>2</a:t>
            </a:r>
          </a:p>
          <a:p>
            <a:r>
              <a:rPr lang="es-ES" sz="1200" dirty="0" smtClean="0">
                <a:solidFill>
                  <a:schemeClr val="bg1"/>
                </a:solidFill>
              </a:rPr>
              <a:t>Alineado </a:t>
            </a:r>
            <a:r>
              <a:rPr lang="es-ES" sz="1200" dirty="0">
                <a:solidFill>
                  <a:schemeClr val="bg1"/>
                </a:solidFill>
              </a:rPr>
              <a:t>a la izquierda</a:t>
            </a:r>
          </a:p>
          <a:p>
            <a:r>
              <a:rPr lang="es-ES" sz="1200" dirty="0">
                <a:solidFill>
                  <a:schemeClr val="bg1"/>
                </a:solidFill>
              </a:rPr>
              <a:t>Negrita</a:t>
            </a:r>
          </a:p>
          <a:p>
            <a:r>
              <a:rPr lang="es-ES" sz="1200" dirty="0">
                <a:solidFill>
                  <a:schemeClr val="bg1"/>
                </a:solidFill>
              </a:rPr>
              <a:t>     </a:t>
            </a:r>
            <a:endParaRPr lang="es-ES" sz="1200" dirty="0" smtClean="0">
              <a:solidFill>
                <a:schemeClr val="bg1"/>
              </a:solidFill>
            </a:endParaRPr>
          </a:p>
          <a:p>
            <a:r>
              <a:rPr lang="es-ES" sz="1200" dirty="0" smtClean="0">
                <a:solidFill>
                  <a:schemeClr val="bg1"/>
                </a:solidFill>
              </a:rPr>
              <a:t>Nivel </a:t>
            </a:r>
            <a:r>
              <a:rPr lang="es-ES" sz="1200" dirty="0">
                <a:solidFill>
                  <a:schemeClr val="bg1"/>
                </a:solidFill>
              </a:rPr>
              <a:t>3.</a:t>
            </a:r>
          </a:p>
          <a:p>
            <a:r>
              <a:rPr lang="es-ES" sz="1200" dirty="0" smtClean="0">
                <a:solidFill>
                  <a:schemeClr val="bg1"/>
                </a:solidFill>
              </a:rPr>
              <a:t>Alineado </a:t>
            </a:r>
            <a:r>
              <a:rPr lang="es-ES" sz="1200" dirty="0">
                <a:solidFill>
                  <a:schemeClr val="bg1"/>
                </a:solidFill>
              </a:rPr>
              <a:t>a la izquierda</a:t>
            </a:r>
          </a:p>
          <a:p>
            <a:r>
              <a:rPr lang="es-ES" sz="1200" dirty="0">
                <a:solidFill>
                  <a:schemeClr val="bg1"/>
                </a:solidFill>
              </a:rPr>
              <a:t>Negrita</a:t>
            </a:r>
          </a:p>
          <a:p>
            <a:r>
              <a:rPr lang="es-ES" sz="1200" dirty="0">
                <a:solidFill>
                  <a:schemeClr val="bg1"/>
                </a:solidFill>
              </a:rPr>
              <a:t>Sangría: 5 espacios.</a:t>
            </a:r>
          </a:p>
          <a:p>
            <a:r>
              <a:rPr lang="es-ES" sz="1200" dirty="0">
                <a:solidFill>
                  <a:schemeClr val="bg1"/>
                </a:solidFill>
              </a:rPr>
              <a:t>Con punto al  final del título.</a:t>
            </a:r>
          </a:p>
          <a:p>
            <a:r>
              <a:rPr lang="es-ES" sz="1200" dirty="0">
                <a:solidFill>
                  <a:schemeClr val="bg1"/>
                </a:solidFill>
              </a:rPr>
              <a:t>     </a:t>
            </a:r>
            <a:endParaRPr lang="es-ES" sz="1200" dirty="0" smtClean="0">
              <a:solidFill>
                <a:schemeClr val="bg1"/>
              </a:solidFill>
            </a:endParaRPr>
          </a:p>
          <a:p>
            <a:r>
              <a:rPr lang="es-ES" sz="1200" dirty="0" smtClean="0">
                <a:solidFill>
                  <a:schemeClr val="bg1"/>
                </a:solidFill>
              </a:rPr>
              <a:t>Nivel </a:t>
            </a:r>
            <a:r>
              <a:rPr lang="es-ES" sz="1200" dirty="0">
                <a:solidFill>
                  <a:schemeClr val="bg1"/>
                </a:solidFill>
              </a:rPr>
              <a:t>4.</a:t>
            </a:r>
          </a:p>
          <a:p>
            <a:r>
              <a:rPr lang="es-ES" sz="1200" dirty="0" smtClean="0">
                <a:solidFill>
                  <a:schemeClr val="bg1"/>
                </a:solidFill>
              </a:rPr>
              <a:t>Alineado </a:t>
            </a:r>
            <a:r>
              <a:rPr lang="es-ES" sz="1200" dirty="0">
                <a:solidFill>
                  <a:schemeClr val="bg1"/>
                </a:solidFill>
              </a:rPr>
              <a:t>a la izquierda</a:t>
            </a:r>
          </a:p>
          <a:p>
            <a:r>
              <a:rPr lang="es-ES" sz="1200" dirty="0">
                <a:solidFill>
                  <a:schemeClr val="bg1"/>
                </a:solidFill>
              </a:rPr>
              <a:t>Negrita, Cursiva</a:t>
            </a:r>
          </a:p>
          <a:p>
            <a:r>
              <a:rPr lang="es-ES" sz="1200" dirty="0">
                <a:solidFill>
                  <a:schemeClr val="bg1"/>
                </a:solidFill>
              </a:rPr>
              <a:t>Sangría: 5 espacios.</a:t>
            </a:r>
          </a:p>
          <a:p>
            <a:r>
              <a:rPr lang="es-ES" sz="1200" dirty="0">
                <a:solidFill>
                  <a:schemeClr val="bg1"/>
                </a:solidFill>
              </a:rPr>
              <a:t>Con punto al  final del título.</a:t>
            </a:r>
          </a:p>
          <a:p>
            <a:r>
              <a:rPr lang="es-ES" sz="1200" dirty="0">
                <a:solidFill>
                  <a:schemeClr val="bg1"/>
                </a:solidFill>
              </a:rPr>
              <a:t>    </a:t>
            </a:r>
            <a:endParaRPr lang="es-ES" sz="1200" dirty="0" smtClean="0">
              <a:solidFill>
                <a:schemeClr val="bg1"/>
              </a:solidFill>
            </a:endParaRPr>
          </a:p>
          <a:p>
            <a:r>
              <a:rPr lang="es-ES" sz="1200" dirty="0" smtClean="0">
                <a:solidFill>
                  <a:schemeClr val="bg1"/>
                </a:solidFill>
              </a:rPr>
              <a:t> </a:t>
            </a:r>
            <a:r>
              <a:rPr lang="es-ES" sz="1200" dirty="0">
                <a:solidFill>
                  <a:schemeClr val="bg1"/>
                </a:solidFill>
              </a:rPr>
              <a:t>Nivel 5.</a:t>
            </a:r>
          </a:p>
          <a:p>
            <a:r>
              <a:rPr lang="es-ES" sz="1200" dirty="0" smtClean="0">
                <a:solidFill>
                  <a:schemeClr val="bg1"/>
                </a:solidFill>
              </a:rPr>
              <a:t>Alineado </a:t>
            </a:r>
            <a:r>
              <a:rPr lang="es-ES" sz="1200" dirty="0">
                <a:solidFill>
                  <a:schemeClr val="bg1"/>
                </a:solidFill>
              </a:rPr>
              <a:t>a la izquierda</a:t>
            </a:r>
          </a:p>
          <a:p>
            <a:r>
              <a:rPr lang="es-ES" sz="1200" dirty="0">
                <a:solidFill>
                  <a:schemeClr val="bg1"/>
                </a:solidFill>
              </a:rPr>
              <a:t>Cursiva</a:t>
            </a:r>
          </a:p>
          <a:p>
            <a:r>
              <a:rPr lang="es-ES" sz="1200" dirty="0">
                <a:solidFill>
                  <a:schemeClr val="bg1"/>
                </a:solidFill>
              </a:rPr>
              <a:t>Sangría: 5 espacios.</a:t>
            </a:r>
          </a:p>
          <a:p>
            <a:r>
              <a:rPr lang="es-ES" sz="1200" dirty="0">
                <a:solidFill>
                  <a:schemeClr val="bg1"/>
                </a:solidFill>
              </a:rPr>
              <a:t>Con punto al  final del título.</a:t>
            </a:r>
          </a:p>
        </p:txBody>
      </p:sp>
      <p:sp>
        <p:nvSpPr>
          <p:cNvPr id="9" name="8 Rectángulo"/>
          <p:cNvSpPr/>
          <p:nvPr/>
        </p:nvSpPr>
        <p:spPr>
          <a:xfrm>
            <a:off x="4182132" y="858622"/>
            <a:ext cx="3614451" cy="514075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9 CuadroTexto"/>
          <p:cNvSpPr txBox="1"/>
          <p:nvPr/>
        </p:nvSpPr>
        <p:spPr>
          <a:xfrm>
            <a:off x="4337269" y="985869"/>
            <a:ext cx="3221576" cy="4708981"/>
          </a:xfrm>
          <a:prstGeom prst="rect">
            <a:avLst/>
          </a:prstGeom>
          <a:noFill/>
        </p:spPr>
        <p:txBody>
          <a:bodyPr wrap="square" rtlCol="0">
            <a:spAutoFit/>
          </a:bodyPr>
          <a:lstStyle/>
          <a:p>
            <a:pPr algn="ctr"/>
            <a:r>
              <a:rPr lang="es-ES" sz="1200" b="1" dirty="0" smtClean="0"/>
              <a:t>Titulo primer nivel</a:t>
            </a:r>
          </a:p>
          <a:p>
            <a:pPr algn="ctr"/>
            <a:endParaRPr lang="es-ES" sz="1200" b="1" dirty="0"/>
          </a:p>
          <a:p>
            <a:r>
              <a:rPr lang="es-ES" sz="1200" b="1" dirty="0" smtClean="0"/>
              <a:t>Titulo segundo nivel</a:t>
            </a:r>
          </a:p>
          <a:p>
            <a:r>
              <a:rPr lang="es-ES" sz="1200" dirty="0" err="1" smtClean="0"/>
              <a:t>Xxxxxx</a:t>
            </a:r>
            <a:r>
              <a:rPr lang="es-ES" sz="1200" dirty="0" smtClean="0"/>
              <a:t> xx x  </a:t>
            </a:r>
            <a:r>
              <a:rPr lang="es-ES" sz="1200" dirty="0" err="1" smtClean="0"/>
              <a:t>x</a:t>
            </a:r>
            <a:r>
              <a:rPr lang="es-ES" sz="1200" dirty="0" smtClean="0"/>
              <a:t> </a:t>
            </a:r>
            <a:r>
              <a:rPr lang="es-ES" sz="1200" dirty="0" err="1" smtClean="0"/>
              <a:t>xxxxx</a:t>
            </a:r>
            <a:r>
              <a:rPr lang="es-ES" sz="1200" dirty="0" smtClean="0"/>
              <a:t> </a:t>
            </a:r>
            <a:r>
              <a:rPr lang="es-ES" sz="1200" dirty="0" err="1" smtClean="0"/>
              <a:t>xxxx</a:t>
            </a:r>
            <a:r>
              <a:rPr lang="es-ES" sz="1200" dirty="0" smtClean="0"/>
              <a:t> xx </a:t>
            </a:r>
            <a:r>
              <a:rPr lang="es-ES" sz="1200" dirty="0" err="1" smtClean="0"/>
              <a:t>xx</a:t>
            </a:r>
            <a:r>
              <a:rPr lang="es-ES" sz="1200" dirty="0" smtClean="0"/>
              <a:t> </a:t>
            </a:r>
            <a:r>
              <a:rPr lang="es-ES" sz="1200" dirty="0" err="1" smtClean="0"/>
              <a:t>xxxxxxx</a:t>
            </a:r>
            <a:r>
              <a:rPr lang="es-ES" sz="1200" dirty="0" smtClean="0"/>
              <a:t> xx x </a:t>
            </a:r>
            <a:r>
              <a:rPr lang="es-ES" sz="1200" dirty="0" err="1" smtClean="0"/>
              <a:t>x</a:t>
            </a:r>
            <a:r>
              <a:rPr lang="es-ES" sz="1200" dirty="0" smtClean="0"/>
              <a:t> </a:t>
            </a:r>
            <a:r>
              <a:rPr lang="es-ES" sz="1200" dirty="0" err="1" smtClean="0"/>
              <a:t>x</a:t>
            </a:r>
            <a:r>
              <a:rPr lang="es-ES" sz="1200" dirty="0" smtClean="0"/>
              <a:t>  </a:t>
            </a:r>
            <a:r>
              <a:rPr lang="es-ES" sz="1200" dirty="0" err="1" smtClean="0"/>
              <a:t>xxxxxx</a:t>
            </a:r>
            <a:r>
              <a:rPr lang="es-ES" sz="1200" dirty="0" smtClean="0"/>
              <a:t> </a:t>
            </a:r>
            <a:r>
              <a:rPr lang="es-ES" sz="1200" dirty="0" err="1" smtClean="0"/>
              <a:t>xxxxxxxxxx</a:t>
            </a:r>
            <a:r>
              <a:rPr lang="es-ES" sz="1200" dirty="0" smtClean="0"/>
              <a:t> </a:t>
            </a:r>
            <a:r>
              <a:rPr lang="es-ES" sz="1200" dirty="0" err="1" smtClean="0"/>
              <a:t>xxxxxxxxxxxxx</a:t>
            </a:r>
            <a:r>
              <a:rPr lang="es-ES" sz="1200" dirty="0" smtClean="0"/>
              <a:t> </a:t>
            </a:r>
            <a:r>
              <a:rPr lang="es-ES" sz="1200" dirty="0" err="1" smtClean="0"/>
              <a:t>xxxx</a:t>
            </a:r>
            <a:r>
              <a:rPr lang="es-ES" sz="1200" dirty="0" smtClean="0"/>
              <a:t> </a:t>
            </a:r>
            <a:r>
              <a:rPr lang="es-ES" sz="1200" dirty="0" err="1" smtClean="0"/>
              <a:t>xxxxxxxxxxxxx</a:t>
            </a:r>
            <a:r>
              <a:rPr lang="es-ES" sz="1200" dirty="0" smtClean="0"/>
              <a:t> xx x.</a:t>
            </a:r>
          </a:p>
          <a:p>
            <a:r>
              <a:rPr lang="es-ES" sz="1200" dirty="0"/>
              <a:t> </a:t>
            </a:r>
            <a:r>
              <a:rPr lang="es-ES" sz="1200" dirty="0" smtClean="0"/>
              <a:t>    </a:t>
            </a:r>
            <a:r>
              <a:rPr lang="es-ES" sz="1200" dirty="0" err="1" smtClean="0"/>
              <a:t>Xx</a:t>
            </a:r>
            <a:r>
              <a:rPr lang="es-ES" sz="1200" dirty="0" smtClean="0"/>
              <a:t> </a:t>
            </a:r>
            <a:r>
              <a:rPr lang="es-ES" sz="1200" dirty="0" err="1" smtClean="0"/>
              <a:t>xxxx</a:t>
            </a:r>
            <a:r>
              <a:rPr lang="es-ES" sz="1200" dirty="0" smtClean="0"/>
              <a:t> </a:t>
            </a:r>
            <a:r>
              <a:rPr lang="es-ES" sz="1200" dirty="0" err="1" smtClean="0"/>
              <a:t>xxxxxxxxx</a:t>
            </a:r>
            <a:r>
              <a:rPr lang="es-ES" sz="1200" dirty="0" smtClean="0"/>
              <a:t> </a:t>
            </a:r>
            <a:r>
              <a:rPr lang="es-ES" sz="1200" dirty="0" err="1" smtClean="0"/>
              <a:t>xxxxxxxx</a:t>
            </a:r>
            <a:r>
              <a:rPr lang="es-ES" sz="1200" dirty="0" smtClean="0"/>
              <a:t> </a:t>
            </a:r>
            <a:r>
              <a:rPr lang="es-ES" sz="1200" dirty="0" err="1" smtClean="0"/>
              <a:t>xxxxxxxxx</a:t>
            </a:r>
            <a:r>
              <a:rPr lang="es-ES" sz="1200" dirty="0" smtClean="0"/>
              <a:t> </a:t>
            </a:r>
            <a:r>
              <a:rPr lang="es-ES" sz="1200" dirty="0" err="1" smtClean="0"/>
              <a:t>xxxxxx</a:t>
            </a:r>
            <a:r>
              <a:rPr lang="es-ES" sz="1200" dirty="0" smtClean="0"/>
              <a:t> x </a:t>
            </a:r>
            <a:r>
              <a:rPr lang="es-ES" sz="1200" dirty="0" err="1" smtClean="0"/>
              <a:t>xxxxxxxxxx</a:t>
            </a:r>
            <a:r>
              <a:rPr lang="es-ES" sz="1200" dirty="0" smtClean="0"/>
              <a:t> xx x </a:t>
            </a:r>
            <a:r>
              <a:rPr lang="es-ES" sz="1200" dirty="0" err="1" smtClean="0"/>
              <a:t>xxxxxxxxxx</a:t>
            </a:r>
            <a:r>
              <a:rPr lang="es-ES" sz="1200" dirty="0" smtClean="0"/>
              <a:t> x </a:t>
            </a:r>
            <a:r>
              <a:rPr lang="es-ES" sz="1200" dirty="0" err="1" smtClean="0"/>
              <a:t>x</a:t>
            </a:r>
            <a:r>
              <a:rPr lang="es-ES" sz="1200" dirty="0" smtClean="0"/>
              <a:t> </a:t>
            </a:r>
            <a:r>
              <a:rPr lang="es-ES" sz="1200" dirty="0" err="1" smtClean="0"/>
              <a:t>x</a:t>
            </a:r>
            <a:r>
              <a:rPr lang="es-ES" sz="1200" dirty="0" smtClean="0"/>
              <a:t> </a:t>
            </a:r>
            <a:r>
              <a:rPr lang="es-ES" sz="1200" dirty="0" err="1" smtClean="0"/>
              <a:t>xxxxxxxxxx</a:t>
            </a:r>
            <a:r>
              <a:rPr lang="es-ES" sz="1200" dirty="0" smtClean="0"/>
              <a:t> x </a:t>
            </a:r>
            <a:r>
              <a:rPr lang="es-ES" sz="1200" dirty="0" err="1" smtClean="0"/>
              <a:t>x</a:t>
            </a:r>
            <a:r>
              <a:rPr lang="es-ES" sz="1200" dirty="0" smtClean="0"/>
              <a:t> </a:t>
            </a:r>
            <a:r>
              <a:rPr lang="es-ES" sz="1200" dirty="0" err="1" smtClean="0"/>
              <a:t>xxxxxxxxxxxx</a:t>
            </a:r>
            <a:r>
              <a:rPr lang="es-ES" sz="1200" dirty="0"/>
              <a:t>. </a:t>
            </a:r>
            <a:r>
              <a:rPr lang="es-ES" sz="1200" dirty="0" err="1"/>
              <a:t>xxxxxxxxx</a:t>
            </a:r>
            <a:r>
              <a:rPr lang="es-ES" sz="1200" dirty="0"/>
              <a:t> </a:t>
            </a:r>
            <a:r>
              <a:rPr lang="es-ES" sz="1200" dirty="0" err="1"/>
              <a:t>xxxxxxxx</a:t>
            </a:r>
            <a:r>
              <a:rPr lang="es-ES" sz="1200" dirty="0"/>
              <a:t> </a:t>
            </a:r>
            <a:r>
              <a:rPr lang="es-ES" sz="1200" dirty="0" err="1"/>
              <a:t>xxxxxxxxx</a:t>
            </a:r>
            <a:r>
              <a:rPr lang="es-ES" sz="1200" dirty="0"/>
              <a:t> </a:t>
            </a:r>
            <a:r>
              <a:rPr lang="es-ES" sz="1200" dirty="0" err="1"/>
              <a:t>xxxxxx</a:t>
            </a:r>
            <a:r>
              <a:rPr lang="es-ES" sz="1200" dirty="0"/>
              <a:t> x </a:t>
            </a:r>
            <a:r>
              <a:rPr lang="es-ES" sz="1200" dirty="0" err="1"/>
              <a:t>xxxxxxxxxx</a:t>
            </a:r>
            <a:r>
              <a:rPr lang="es-ES" sz="1200" dirty="0"/>
              <a:t> xx x </a:t>
            </a:r>
            <a:r>
              <a:rPr lang="es-ES" sz="1200" dirty="0" err="1"/>
              <a:t>xxxxxxxxxx</a:t>
            </a:r>
            <a:r>
              <a:rPr lang="es-ES" sz="1200" dirty="0"/>
              <a:t> </a:t>
            </a:r>
            <a:endParaRPr lang="es-ES" sz="1200" dirty="0" smtClean="0"/>
          </a:p>
          <a:p>
            <a:r>
              <a:rPr lang="es-ES" sz="1200" b="1" dirty="0"/>
              <a:t> </a:t>
            </a:r>
            <a:r>
              <a:rPr lang="es-ES" sz="1200" b="1" dirty="0" smtClean="0"/>
              <a:t>    T</a:t>
            </a:r>
            <a:r>
              <a:rPr lang="es-ES" sz="1200" b="1" dirty="0"/>
              <a:t>í</a:t>
            </a:r>
            <a:r>
              <a:rPr lang="es-ES" sz="1200" b="1" dirty="0" smtClean="0"/>
              <a:t>tulo tercer nivel. </a:t>
            </a:r>
          </a:p>
          <a:p>
            <a:r>
              <a:rPr lang="es-ES" sz="1200" dirty="0" err="1" smtClean="0"/>
              <a:t>Xxxxx</a:t>
            </a:r>
            <a:r>
              <a:rPr lang="es-ES" sz="1200" dirty="0" smtClean="0"/>
              <a:t> </a:t>
            </a:r>
            <a:r>
              <a:rPr lang="es-ES" sz="1200" dirty="0" err="1"/>
              <a:t>xxxxxx</a:t>
            </a:r>
            <a:r>
              <a:rPr lang="es-ES" sz="1200" dirty="0"/>
              <a:t> </a:t>
            </a:r>
            <a:r>
              <a:rPr lang="es-ES" sz="1200" dirty="0" err="1"/>
              <a:t>xxxxxxxx</a:t>
            </a:r>
            <a:r>
              <a:rPr lang="es-ES" sz="1200" dirty="0"/>
              <a:t> </a:t>
            </a:r>
            <a:r>
              <a:rPr lang="es-ES" sz="1200" dirty="0" err="1"/>
              <a:t>xxxxxxxxxx</a:t>
            </a:r>
            <a:r>
              <a:rPr lang="es-ES" sz="1200" dirty="0"/>
              <a:t> </a:t>
            </a:r>
            <a:r>
              <a:rPr lang="es-ES" sz="1200" dirty="0" err="1"/>
              <a:t>xxxxxxxxxxxxxx</a:t>
            </a:r>
            <a:r>
              <a:rPr lang="es-ES" sz="1200" dirty="0"/>
              <a:t> </a:t>
            </a:r>
            <a:r>
              <a:rPr lang="es-ES" sz="1200" dirty="0" err="1"/>
              <a:t>xxxxxxxxxx</a:t>
            </a:r>
            <a:r>
              <a:rPr lang="es-ES" sz="1200" dirty="0"/>
              <a:t> x </a:t>
            </a:r>
            <a:r>
              <a:rPr lang="es-ES" sz="1200" dirty="0" err="1"/>
              <a:t>xxxxxxxxxx</a:t>
            </a:r>
            <a:r>
              <a:rPr lang="es-ES" sz="1200" dirty="0"/>
              <a:t> </a:t>
            </a:r>
            <a:r>
              <a:rPr lang="es-ES" sz="1200" dirty="0" err="1"/>
              <a:t>xxxxxxx</a:t>
            </a:r>
            <a:r>
              <a:rPr lang="es-ES" sz="1200" dirty="0"/>
              <a:t> </a:t>
            </a:r>
            <a:r>
              <a:rPr lang="es-ES" sz="1200" dirty="0" err="1"/>
              <a:t>xxxxxxxxxxxxxxxx</a:t>
            </a:r>
            <a:r>
              <a:rPr lang="es-ES" sz="1200" dirty="0"/>
              <a:t> xx     </a:t>
            </a:r>
            <a:r>
              <a:rPr lang="es-ES" sz="1200" dirty="0" err="1"/>
              <a:t>xxxxxxx</a:t>
            </a:r>
            <a:r>
              <a:rPr lang="es-ES" sz="1200" dirty="0"/>
              <a:t> xx </a:t>
            </a:r>
            <a:r>
              <a:rPr lang="es-ES" sz="1200" dirty="0" err="1" smtClean="0"/>
              <a:t>xxxxxx</a:t>
            </a:r>
            <a:r>
              <a:rPr lang="es-ES" sz="1200" dirty="0"/>
              <a:t>. </a:t>
            </a:r>
            <a:r>
              <a:rPr lang="es-ES" sz="1200" dirty="0" err="1"/>
              <a:t>xxxxxxxxx</a:t>
            </a:r>
            <a:r>
              <a:rPr lang="es-ES" sz="1200" dirty="0"/>
              <a:t> </a:t>
            </a:r>
            <a:r>
              <a:rPr lang="es-ES" sz="1200" dirty="0" err="1"/>
              <a:t>xxxxxxxx</a:t>
            </a:r>
            <a:r>
              <a:rPr lang="es-ES" sz="1200" dirty="0"/>
              <a:t> </a:t>
            </a:r>
            <a:r>
              <a:rPr lang="es-ES" sz="1200" dirty="0" err="1"/>
              <a:t>xxxxxxxxx</a:t>
            </a:r>
            <a:r>
              <a:rPr lang="es-ES" sz="1200" dirty="0"/>
              <a:t> </a:t>
            </a:r>
            <a:r>
              <a:rPr lang="es-ES" sz="1200" dirty="0" err="1"/>
              <a:t>xxxxxx</a:t>
            </a:r>
            <a:r>
              <a:rPr lang="es-ES" sz="1200" dirty="0"/>
              <a:t> x </a:t>
            </a:r>
            <a:r>
              <a:rPr lang="es-ES" sz="1200" dirty="0" err="1"/>
              <a:t>xxxxxxxxxx</a:t>
            </a:r>
            <a:r>
              <a:rPr lang="es-ES" sz="1200" dirty="0"/>
              <a:t> xx x </a:t>
            </a:r>
            <a:r>
              <a:rPr lang="es-ES" sz="1200" dirty="0" err="1"/>
              <a:t>xxxxxxxxxx</a:t>
            </a:r>
            <a:r>
              <a:rPr lang="es-ES" sz="1200" dirty="0"/>
              <a:t> </a:t>
            </a:r>
          </a:p>
          <a:p>
            <a:r>
              <a:rPr lang="es-ES" sz="1200" b="1" i="1" dirty="0"/>
              <a:t> </a:t>
            </a:r>
            <a:r>
              <a:rPr lang="es-ES" sz="1200" b="1" i="1" dirty="0" smtClean="0"/>
              <a:t>    Título cuarto nivel. </a:t>
            </a:r>
          </a:p>
          <a:p>
            <a:r>
              <a:rPr lang="es-ES" sz="1200" dirty="0" err="1" smtClean="0"/>
              <a:t>Xxxxx</a:t>
            </a:r>
            <a:r>
              <a:rPr lang="es-ES" sz="1200" dirty="0" smtClean="0"/>
              <a:t> </a:t>
            </a:r>
            <a:r>
              <a:rPr lang="es-ES" sz="1200" dirty="0" err="1"/>
              <a:t>xxxxxxxxxx</a:t>
            </a:r>
            <a:r>
              <a:rPr lang="es-ES" sz="1200" dirty="0"/>
              <a:t> </a:t>
            </a:r>
            <a:r>
              <a:rPr lang="es-ES" sz="1200" dirty="0" err="1"/>
              <a:t>xxxxxxxxxxx</a:t>
            </a:r>
            <a:r>
              <a:rPr lang="es-ES" sz="1200" dirty="0"/>
              <a:t> </a:t>
            </a:r>
            <a:r>
              <a:rPr lang="es-ES" sz="1200" dirty="0" err="1"/>
              <a:t>xxxxx</a:t>
            </a:r>
            <a:r>
              <a:rPr lang="es-ES" sz="1200" dirty="0"/>
              <a:t> </a:t>
            </a:r>
            <a:r>
              <a:rPr lang="es-ES" sz="1200" dirty="0" err="1"/>
              <a:t>xxxxxxxxx</a:t>
            </a:r>
            <a:r>
              <a:rPr lang="es-ES" sz="1200" dirty="0"/>
              <a:t> </a:t>
            </a:r>
            <a:r>
              <a:rPr lang="es-ES" sz="1200" dirty="0" err="1"/>
              <a:t>xxxxxxxxxx</a:t>
            </a:r>
            <a:r>
              <a:rPr lang="es-ES" sz="1200" dirty="0"/>
              <a:t> </a:t>
            </a:r>
            <a:r>
              <a:rPr lang="es-ES" sz="1200" dirty="0" err="1"/>
              <a:t>xxxxxxxxxxx</a:t>
            </a:r>
            <a:r>
              <a:rPr lang="es-ES" sz="1200" dirty="0"/>
              <a:t> x </a:t>
            </a:r>
            <a:r>
              <a:rPr lang="es-ES" sz="1200" dirty="0" err="1"/>
              <a:t>xxxxx</a:t>
            </a:r>
            <a:r>
              <a:rPr lang="es-ES" sz="1200" dirty="0"/>
              <a:t> </a:t>
            </a:r>
            <a:r>
              <a:rPr lang="es-ES" sz="1200" dirty="0" err="1"/>
              <a:t>xxxxxxxxx</a:t>
            </a:r>
            <a:r>
              <a:rPr lang="es-ES" sz="1200" dirty="0"/>
              <a:t> </a:t>
            </a:r>
            <a:r>
              <a:rPr lang="es-ES" sz="1200" dirty="0" err="1"/>
              <a:t>xxxxxxxxx</a:t>
            </a:r>
            <a:r>
              <a:rPr lang="es-ES" sz="1200" dirty="0"/>
              <a:t> </a:t>
            </a:r>
            <a:r>
              <a:rPr lang="es-ES" sz="1200" dirty="0" err="1"/>
              <a:t>xxxxxxxx</a:t>
            </a:r>
            <a:r>
              <a:rPr lang="es-ES" sz="1200" dirty="0"/>
              <a:t> </a:t>
            </a:r>
            <a:r>
              <a:rPr lang="es-ES" sz="1200" dirty="0" err="1"/>
              <a:t>xxxxxxxxx</a:t>
            </a:r>
            <a:r>
              <a:rPr lang="es-ES" sz="1200" dirty="0"/>
              <a:t> </a:t>
            </a:r>
            <a:r>
              <a:rPr lang="es-ES" sz="1200" dirty="0" err="1"/>
              <a:t>xxxxxx</a:t>
            </a:r>
            <a:r>
              <a:rPr lang="es-ES" sz="1200" dirty="0"/>
              <a:t> x </a:t>
            </a:r>
            <a:r>
              <a:rPr lang="es-ES" sz="1200" dirty="0" err="1"/>
              <a:t>xxxxxxxxxx</a:t>
            </a:r>
            <a:r>
              <a:rPr lang="es-ES" sz="1200" dirty="0"/>
              <a:t> xx x </a:t>
            </a:r>
            <a:r>
              <a:rPr lang="es-ES" sz="1200" dirty="0" err="1"/>
              <a:t>xxxxxxxxxx</a:t>
            </a:r>
            <a:r>
              <a:rPr lang="es-ES" sz="1200" dirty="0"/>
              <a:t> </a:t>
            </a:r>
            <a:r>
              <a:rPr lang="es-ES" sz="1200" dirty="0" err="1"/>
              <a:t>xxxx</a:t>
            </a:r>
            <a:r>
              <a:rPr lang="es-ES" sz="1200" dirty="0"/>
              <a:t> x </a:t>
            </a:r>
            <a:r>
              <a:rPr lang="es-ES" sz="1200" dirty="0" err="1" smtClean="0"/>
              <a:t>xxxxxxxx</a:t>
            </a:r>
            <a:r>
              <a:rPr lang="es-ES" sz="1200" dirty="0" smtClean="0"/>
              <a:t>.</a:t>
            </a:r>
            <a:endParaRPr lang="es-ES" sz="1200" dirty="0"/>
          </a:p>
          <a:p>
            <a:r>
              <a:rPr lang="es-ES" sz="1200" i="1" dirty="0" smtClean="0"/>
              <a:t>    Título quinto nivel. </a:t>
            </a:r>
            <a:endParaRPr lang="es-ES" sz="1200" dirty="0" smtClean="0"/>
          </a:p>
          <a:p>
            <a:r>
              <a:rPr lang="es-ES" sz="1200" dirty="0" err="1" smtClean="0"/>
              <a:t>Xxxxxxx</a:t>
            </a:r>
            <a:r>
              <a:rPr lang="es-ES" sz="1200" dirty="0" smtClean="0"/>
              <a:t> </a:t>
            </a:r>
            <a:r>
              <a:rPr lang="es-ES" sz="1200" dirty="0" err="1"/>
              <a:t>xxxxxxxx</a:t>
            </a:r>
            <a:r>
              <a:rPr lang="es-ES" sz="1200" dirty="0"/>
              <a:t> </a:t>
            </a:r>
            <a:r>
              <a:rPr lang="es-ES" sz="1200" dirty="0" err="1"/>
              <a:t>xxxxxxxxxx</a:t>
            </a:r>
            <a:r>
              <a:rPr lang="es-ES" sz="1200" dirty="0"/>
              <a:t> </a:t>
            </a:r>
            <a:r>
              <a:rPr lang="es-ES" sz="1200" dirty="0" err="1"/>
              <a:t>xxxxxxxxx</a:t>
            </a:r>
            <a:r>
              <a:rPr lang="es-ES" sz="1200" dirty="0"/>
              <a:t> </a:t>
            </a:r>
            <a:r>
              <a:rPr lang="es-ES" sz="1200" dirty="0" err="1"/>
              <a:t>xxxxxxxxxxxx</a:t>
            </a:r>
            <a:r>
              <a:rPr lang="es-ES" sz="1200" dirty="0"/>
              <a:t> x </a:t>
            </a:r>
            <a:r>
              <a:rPr lang="es-ES" sz="1200" dirty="0" err="1"/>
              <a:t>xxxxxxxxxxxxxxxx</a:t>
            </a:r>
            <a:endParaRPr lang="es-ES" sz="1200" dirty="0"/>
          </a:p>
          <a:p>
            <a:r>
              <a:rPr lang="es-ES" sz="1200" dirty="0" err="1"/>
              <a:t>Xxxxxxxxxxx</a:t>
            </a:r>
            <a:r>
              <a:rPr lang="es-ES" sz="1200" dirty="0"/>
              <a:t> </a:t>
            </a:r>
            <a:r>
              <a:rPr lang="es-ES" sz="1200" dirty="0" err="1" smtClean="0"/>
              <a:t>xxxxxxxxxxxxx</a:t>
            </a:r>
            <a:r>
              <a:rPr lang="es-ES" sz="1200" dirty="0" smtClean="0"/>
              <a:t>.</a:t>
            </a:r>
            <a:endParaRPr lang="es-ES" sz="1200" dirty="0"/>
          </a:p>
        </p:txBody>
      </p:sp>
      <p:cxnSp>
        <p:nvCxnSpPr>
          <p:cNvPr id="11" name="10 Conector recto de flecha"/>
          <p:cNvCxnSpPr/>
          <p:nvPr/>
        </p:nvCxnSpPr>
        <p:spPr>
          <a:xfrm flipH="1">
            <a:off x="6720616" y="1123547"/>
            <a:ext cx="2111384" cy="0"/>
          </a:xfrm>
          <a:prstGeom prst="straightConnector1">
            <a:avLst/>
          </a:prstGeom>
          <a:ln>
            <a:solidFill>
              <a:schemeClr val="accent6">
                <a:lumMod val="75000"/>
              </a:schemeClr>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12" name="11 Conector recto de flecha"/>
          <p:cNvCxnSpPr/>
          <p:nvPr/>
        </p:nvCxnSpPr>
        <p:spPr>
          <a:xfrm flipH="1">
            <a:off x="5806216" y="2565820"/>
            <a:ext cx="3025785" cy="341194"/>
          </a:xfrm>
          <a:prstGeom prst="straightConnector1">
            <a:avLst/>
          </a:prstGeom>
          <a:ln>
            <a:solidFill>
              <a:schemeClr val="accent6">
                <a:lumMod val="75000"/>
              </a:schemeClr>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14" name="13 Conector recto de flecha"/>
          <p:cNvCxnSpPr/>
          <p:nvPr/>
        </p:nvCxnSpPr>
        <p:spPr>
          <a:xfrm flipH="1">
            <a:off x="5806216" y="3466572"/>
            <a:ext cx="3271444" cy="368490"/>
          </a:xfrm>
          <a:prstGeom prst="straightConnector1">
            <a:avLst/>
          </a:prstGeom>
          <a:ln>
            <a:solidFill>
              <a:schemeClr val="accent6">
                <a:lumMod val="75000"/>
              </a:schemeClr>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15" name="14 Conector recto de flecha"/>
          <p:cNvCxnSpPr/>
          <p:nvPr/>
        </p:nvCxnSpPr>
        <p:spPr>
          <a:xfrm flipH="1">
            <a:off x="5697034" y="4723948"/>
            <a:ext cx="3134966" cy="0"/>
          </a:xfrm>
          <a:prstGeom prst="straightConnector1">
            <a:avLst/>
          </a:prstGeom>
          <a:ln>
            <a:solidFill>
              <a:schemeClr val="accent6">
                <a:lumMod val="75000"/>
              </a:schemeClr>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16" name="15 Conector recto de flecha"/>
          <p:cNvCxnSpPr/>
          <p:nvPr/>
        </p:nvCxnSpPr>
        <p:spPr>
          <a:xfrm flipH="1" flipV="1">
            <a:off x="5806216" y="1555595"/>
            <a:ext cx="3025784" cy="216024"/>
          </a:xfrm>
          <a:prstGeom prst="straightConnector1">
            <a:avLst/>
          </a:prstGeom>
          <a:ln>
            <a:solidFill>
              <a:schemeClr val="accent6">
                <a:lumMod val="75000"/>
              </a:schemeClr>
            </a:solidFill>
            <a:prstDash val="dashDot"/>
            <a:tailEnd type="arrow"/>
          </a:ln>
        </p:spPr>
        <p:style>
          <a:lnRef idx="2">
            <a:schemeClr val="accent1"/>
          </a:lnRef>
          <a:fillRef idx="0">
            <a:schemeClr val="accent1"/>
          </a:fillRef>
          <a:effectRef idx="1">
            <a:schemeClr val="accent1"/>
          </a:effectRef>
          <a:fontRef idx="minor">
            <a:schemeClr val="tx1"/>
          </a:fontRef>
        </p:style>
      </p:cxnSp>
      <p:sp>
        <p:nvSpPr>
          <p:cNvPr id="17" name="16 CuadroTexto"/>
          <p:cNvSpPr txBox="1"/>
          <p:nvPr/>
        </p:nvSpPr>
        <p:spPr>
          <a:xfrm>
            <a:off x="4163776" y="5972780"/>
            <a:ext cx="3568561" cy="261610"/>
          </a:xfrm>
          <a:prstGeom prst="rect">
            <a:avLst/>
          </a:prstGeom>
          <a:noFill/>
        </p:spPr>
        <p:txBody>
          <a:bodyPr wrap="square" rtlCol="0">
            <a:spAutoFit/>
          </a:bodyPr>
          <a:lstStyle/>
          <a:p>
            <a:r>
              <a:rPr lang="es-ES" sz="1100" dirty="0" smtClean="0">
                <a:solidFill>
                  <a:schemeClr val="bg1"/>
                </a:solidFill>
              </a:rPr>
              <a:t>Elaboración propia</a:t>
            </a:r>
            <a:endParaRPr lang="es-ES" sz="1100" dirty="0">
              <a:solidFill>
                <a:schemeClr val="bg1"/>
              </a:solidFill>
            </a:endParaRPr>
          </a:p>
        </p:txBody>
      </p:sp>
    </p:spTree>
    <p:extLst>
      <p:ext uri="{BB962C8B-B14F-4D97-AF65-F5344CB8AC3E}">
        <p14:creationId xmlns:p14="http://schemas.microsoft.com/office/powerpoint/2010/main" val="91649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9590" b="23562"/>
          <a:stretch/>
        </p:blipFill>
        <p:spPr bwMode="auto">
          <a:xfrm>
            <a:off x="3114874" y="883207"/>
            <a:ext cx="6810054" cy="484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Llamada con línea 1 (barra de énfasis)"/>
          <p:cNvSpPr/>
          <p:nvPr/>
        </p:nvSpPr>
        <p:spPr>
          <a:xfrm>
            <a:off x="10046848" y="883208"/>
            <a:ext cx="1996887" cy="497593"/>
          </a:xfrm>
          <a:prstGeom prst="accentCallout1">
            <a:avLst>
              <a:gd name="adj1" fmla="val 18750"/>
              <a:gd name="adj2" fmla="val -8333"/>
              <a:gd name="adj3" fmla="val 174168"/>
              <a:gd name="adj4" fmla="val -63770"/>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500" dirty="0" smtClean="0">
                <a:solidFill>
                  <a:schemeClr val="tx1"/>
                </a:solidFill>
              </a:rPr>
              <a:t>Abrir pestaña de Estilos</a:t>
            </a:r>
            <a:endParaRPr lang="es-ES" sz="1500" i="1" dirty="0">
              <a:solidFill>
                <a:schemeClr val="tx1"/>
              </a:solidFill>
            </a:endParaRPr>
          </a:p>
        </p:txBody>
      </p:sp>
      <p:sp>
        <p:nvSpPr>
          <p:cNvPr id="7" name="6 Llamada con línea 1 (barra de énfasis)"/>
          <p:cNvSpPr/>
          <p:nvPr/>
        </p:nvSpPr>
        <p:spPr>
          <a:xfrm>
            <a:off x="10046848" y="1492155"/>
            <a:ext cx="1996887" cy="497593"/>
          </a:xfrm>
          <a:prstGeom prst="accentCallout1">
            <a:avLst>
              <a:gd name="adj1" fmla="val 18750"/>
              <a:gd name="adj2" fmla="val -8333"/>
              <a:gd name="adj3" fmla="val 220722"/>
              <a:gd name="adj4" fmla="val -30800"/>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500" dirty="0" smtClean="0">
                <a:solidFill>
                  <a:schemeClr val="tx1"/>
                </a:solidFill>
              </a:rPr>
              <a:t>Abrir pestaña de Estilos</a:t>
            </a:r>
            <a:endParaRPr lang="es-ES" sz="1500" i="1" dirty="0">
              <a:solidFill>
                <a:schemeClr val="tx1"/>
              </a:solidFill>
            </a:endParaRPr>
          </a:p>
        </p:txBody>
      </p:sp>
      <p:sp>
        <p:nvSpPr>
          <p:cNvPr id="8" name="7 Llamada con línea 1 (barra de énfasis)"/>
          <p:cNvSpPr/>
          <p:nvPr/>
        </p:nvSpPr>
        <p:spPr>
          <a:xfrm>
            <a:off x="10046848" y="2142148"/>
            <a:ext cx="1996887" cy="497593"/>
          </a:xfrm>
          <a:prstGeom prst="accentCallout1">
            <a:avLst>
              <a:gd name="adj1" fmla="val 18750"/>
              <a:gd name="adj2" fmla="val -8333"/>
              <a:gd name="adj3" fmla="val 159467"/>
              <a:gd name="adj4" fmla="val -37517"/>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500" dirty="0" smtClean="0">
                <a:solidFill>
                  <a:schemeClr val="tx1"/>
                </a:solidFill>
              </a:rPr>
              <a:t>Abrir pestaña de Estilos</a:t>
            </a:r>
            <a:endParaRPr lang="es-ES" sz="1500" i="1" dirty="0">
              <a:solidFill>
                <a:schemeClr val="tx1"/>
              </a:solidFill>
            </a:endParaRPr>
          </a:p>
        </p:txBody>
      </p:sp>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46940" t="13330" r="14080" b="25751"/>
          <a:stretch/>
        </p:blipFill>
        <p:spPr bwMode="auto">
          <a:xfrm>
            <a:off x="1566990" y="2639741"/>
            <a:ext cx="4401313" cy="386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Llamada con línea 1 (barra de énfasis)"/>
          <p:cNvSpPr/>
          <p:nvPr/>
        </p:nvSpPr>
        <p:spPr>
          <a:xfrm>
            <a:off x="10046847" y="4496137"/>
            <a:ext cx="1996887" cy="497593"/>
          </a:xfrm>
          <a:prstGeom prst="accentCallout1">
            <a:avLst>
              <a:gd name="adj1" fmla="val 18750"/>
              <a:gd name="adj2" fmla="val -8333"/>
              <a:gd name="adj3" fmla="val 144766"/>
              <a:gd name="adj4" fmla="val -77813"/>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500" dirty="0" smtClean="0">
                <a:solidFill>
                  <a:schemeClr val="tx1"/>
                </a:solidFill>
              </a:rPr>
              <a:t>Crear un estilo</a:t>
            </a:r>
            <a:endParaRPr lang="es-ES" sz="1500" i="1" dirty="0">
              <a:solidFill>
                <a:schemeClr val="tx1"/>
              </a:solidFill>
            </a:endParaRPr>
          </a:p>
        </p:txBody>
      </p:sp>
      <p:sp>
        <p:nvSpPr>
          <p:cNvPr id="14" name="13 Rectángulo"/>
          <p:cNvSpPr/>
          <p:nvPr/>
        </p:nvSpPr>
        <p:spPr>
          <a:xfrm>
            <a:off x="2441096" y="170064"/>
            <a:ext cx="7605752" cy="523220"/>
          </a:xfrm>
          <a:prstGeom prst="rect">
            <a:avLst/>
          </a:prstGeom>
        </p:spPr>
        <p:txBody>
          <a:bodyPr wrap="square">
            <a:spAutoFit/>
          </a:bodyPr>
          <a:lstStyle/>
          <a:p>
            <a:r>
              <a:rPr lang="es-CO" sz="2800" b="1" dirty="0" smtClean="0">
                <a:solidFill>
                  <a:schemeClr val="bg1"/>
                </a:solidFill>
                <a:latin typeface="Arial"/>
                <a:ea typeface="+mj-ea"/>
                <a:cs typeface="+mj-cs"/>
              </a:rPr>
              <a:t>Niveles de los títulos  </a:t>
            </a:r>
          </a:p>
        </p:txBody>
      </p:sp>
      <p:sp>
        <p:nvSpPr>
          <p:cNvPr id="11" name="10 CuadroTexto"/>
          <p:cNvSpPr txBox="1"/>
          <p:nvPr/>
        </p:nvSpPr>
        <p:spPr>
          <a:xfrm>
            <a:off x="5968303" y="5730240"/>
            <a:ext cx="3568561" cy="261610"/>
          </a:xfrm>
          <a:prstGeom prst="rect">
            <a:avLst/>
          </a:prstGeom>
          <a:noFill/>
        </p:spPr>
        <p:txBody>
          <a:bodyPr wrap="square" rtlCol="0">
            <a:spAutoFit/>
          </a:bodyPr>
          <a:lstStyle/>
          <a:p>
            <a:r>
              <a:rPr lang="es-ES" sz="1100" dirty="0" smtClean="0"/>
              <a:t>Elaboración propia</a:t>
            </a:r>
            <a:endParaRPr lang="es-ES" sz="1100" dirty="0"/>
          </a:p>
        </p:txBody>
      </p:sp>
    </p:spTree>
    <p:extLst>
      <p:ext uri="{BB962C8B-B14F-4D97-AF65-F5344CB8AC3E}">
        <p14:creationId xmlns:p14="http://schemas.microsoft.com/office/powerpoint/2010/main" val="748724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15" name="14 CuadroTexto"/>
          <p:cNvSpPr txBox="1"/>
          <p:nvPr/>
        </p:nvSpPr>
        <p:spPr>
          <a:xfrm>
            <a:off x="7856640" y="938071"/>
            <a:ext cx="3096344" cy="4708981"/>
          </a:xfrm>
          <a:prstGeom prst="rect">
            <a:avLst/>
          </a:prstGeom>
          <a:noFill/>
        </p:spPr>
        <p:txBody>
          <a:bodyPr wrap="square" rtlCol="0">
            <a:spAutoFit/>
          </a:bodyPr>
          <a:lstStyle/>
          <a:p>
            <a:r>
              <a:rPr lang="es-ES" sz="1200" b="1" dirty="0" smtClean="0"/>
              <a:t>	Nivel </a:t>
            </a:r>
            <a:r>
              <a:rPr lang="es-ES" sz="1200" b="1" dirty="0"/>
              <a:t>1</a:t>
            </a:r>
          </a:p>
          <a:p>
            <a:r>
              <a:rPr lang="es-ES" sz="1200" dirty="0" smtClean="0"/>
              <a:t>Centrado</a:t>
            </a:r>
            <a:endParaRPr lang="es-ES" sz="1200" dirty="0"/>
          </a:p>
          <a:p>
            <a:r>
              <a:rPr lang="es-ES" sz="1200" dirty="0"/>
              <a:t>Negrita</a:t>
            </a:r>
          </a:p>
          <a:p>
            <a:endParaRPr lang="es-ES" sz="1200" dirty="0" smtClean="0"/>
          </a:p>
          <a:p>
            <a:r>
              <a:rPr lang="es-ES" sz="1200" b="1" dirty="0" smtClean="0"/>
              <a:t>Nivel </a:t>
            </a:r>
            <a:r>
              <a:rPr lang="es-ES" sz="1200" b="1" dirty="0"/>
              <a:t>2</a:t>
            </a:r>
          </a:p>
          <a:p>
            <a:r>
              <a:rPr lang="es-ES" sz="1200" dirty="0" smtClean="0"/>
              <a:t>Alineado </a:t>
            </a:r>
            <a:r>
              <a:rPr lang="es-ES" sz="1200" dirty="0"/>
              <a:t>a la izquierda</a:t>
            </a:r>
          </a:p>
          <a:p>
            <a:r>
              <a:rPr lang="es-ES" sz="1200" dirty="0"/>
              <a:t>Negrita</a:t>
            </a:r>
          </a:p>
          <a:p>
            <a:r>
              <a:rPr lang="es-ES" sz="1200" dirty="0"/>
              <a:t>     </a:t>
            </a:r>
            <a:endParaRPr lang="es-ES" sz="1200" dirty="0" smtClean="0"/>
          </a:p>
          <a:p>
            <a:r>
              <a:rPr lang="es-ES" sz="1200" b="1" dirty="0" smtClean="0"/>
              <a:t>     Nivel </a:t>
            </a:r>
            <a:r>
              <a:rPr lang="es-ES" sz="1200" b="1" dirty="0"/>
              <a:t>3.</a:t>
            </a:r>
          </a:p>
          <a:p>
            <a:r>
              <a:rPr lang="es-ES" sz="1200" dirty="0" smtClean="0"/>
              <a:t>Alineado </a:t>
            </a:r>
            <a:r>
              <a:rPr lang="es-ES" sz="1200" dirty="0"/>
              <a:t>a la izquierda</a:t>
            </a:r>
          </a:p>
          <a:p>
            <a:r>
              <a:rPr lang="es-ES" sz="1200" dirty="0"/>
              <a:t>Negrita</a:t>
            </a:r>
          </a:p>
          <a:p>
            <a:r>
              <a:rPr lang="es-ES" sz="1200" dirty="0"/>
              <a:t>Sangría: 5 espacios.</a:t>
            </a:r>
          </a:p>
          <a:p>
            <a:r>
              <a:rPr lang="es-ES" sz="1200" dirty="0"/>
              <a:t>Con punto al  final del título.</a:t>
            </a:r>
          </a:p>
          <a:p>
            <a:r>
              <a:rPr lang="es-ES" sz="1200" dirty="0"/>
              <a:t>     </a:t>
            </a:r>
            <a:endParaRPr lang="es-ES" sz="1200" dirty="0" smtClean="0"/>
          </a:p>
          <a:p>
            <a:r>
              <a:rPr lang="es-ES" sz="1200" b="1" dirty="0" smtClean="0"/>
              <a:t>     Nivel </a:t>
            </a:r>
            <a:r>
              <a:rPr lang="es-ES" sz="1200" b="1" dirty="0"/>
              <a:t>4.</a:t>
            </a:r>
          </a:p>
          <a:p>
            <a:r>
              <a:rPr lang="es-ES" sz="1200" dirty="0" smtClean="0"/>
              <a:t>Alineado </a:t>
            </a:r>
            <a:r>
              <a:rPr lang="es-ES" sz="1200" dirty="0"/>
              <a:t>a la izquierda</a:t>
            </a:r>
          </a:p>
          <a:p>
            <a:r>
              <a:rPr lang="es-ES" sz="1200" dirty="0"/>
              <a:t>Negrita, Cursiva</a:t>
            </a:r>
          </a:p>
          <a:p>
            <a:r>
              <a:rPr lang="es-ES" sz="1200" dirty="0"/>
              <a:t>Sangría: 5 espacios.</a:t>
            </a:r>
          </a:p>
          <a:p>
            <a:r>
              <a:rPr lang="es-ES" sz="1200" dirty="0"/>
              <a:t>Con punto al  final del título.</a:t>
            </a:r>
          </a:p>
          <a:p>
            <a:r>
              <a:rPr lang="es-ES" sz="1200" dirty="0"/>
              <a:t>    </a:t>
            </a:r>
          </a:p>
          <a:p>
            <a:r>
              <a:rPr lang="es-ES" sz="1200" dirty="0" smtClean="0"/>
              <a:t>     Nivel </a:t>
            </a:r>
            <a:r>
              <a:rPr lang="es-ES" sz="1200" dirty="0"/>
              <a:t>5.</a:t>
            </a:r>
          </a:p>
          <a:p>
            <a:r>
              <a:rPr lang="es-ES" sz="1200" dirty="0" smtClean="0"/>
              <a:t>Alineado </a:t>
            </a:r>
            <a:r>
              <a:rPr lang="es-ES" sz="1200" dirty="0"/>
              <a:t>a la izquierda</a:t>
            </a:r>
          </a:p>
          <a:p>
            <a:r>
              <a:rPr lang="es-ES" sz="1200" dirty="0"/>
              <a:t>Cursiva</a:t>
            </a:r>
          </a:p>
          <a:p>
            <a:r>
              <a:rPr lang="es-ES" sz="1200" dirty="0"/>
              <a:t>Sangría: 5 espacios.</a:t>
            </a:r>
          </a:p>
          <a:p>
            <a:r>
              <a:rPr lang="es-ES" sz="1200" dirty="0"/>
              <a:t>Con punto al  final del título.</a:t>
            </a:r>
          </a:p>
        </p:txBody>
      </p:sp>
      <p:sp>
        <p:nvSpPr>
          <p:cNvPr id="2" name="1 Rectángulo"/>
          <p:cNvSpPr/>
          <p:nvPr/>
        </p:nvSpPr>
        <p:spPr>
          <a:xfrm>
            <a:off x="9841955" y="1332402"/>
            <a:ext cx="2222057" cy="207335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S" sz="1200" dirty="0">
                <a:latin typeface="Arial" pitchFamily="34" charset="0"/>
                <a:cs typeface="Arial" pitchFamily="34" charset="0"/>
              </a:rPr>
              <a:t>Cambiar el estilo de un párrafo. Selecciona el texto del párrafo y usa las siguientes teclas:</a:t>
            </a:r>
            <a:br>
              <a:rPr lang="es-ES" sz="1200" dirty="0">
                <a:latin typeface="Arial" pitchFamily="34" charset="0"/>
                <a:cs typeface="Arial" pitchFamily="34" charset="0"/>
              </a:rPr>
            </a:br>
            <a:r>
              <a:rPr lang="es-ES" sz="1200" dirty="0">
                <a:latin typeface="Arial" pitchFamily="34" charset="0"/>
                <a:cs typeface="Arial" pitchFamily="34" charset="0"/>
              </a:rPr>
              <a:t>• Aplicar el estilo de Título 1 = </a:t>
            </a:r>
            <a:r>
              <a:rPr lang="es-ES" sz="1200" b="1" dirty="0">
                <a:latin typeface="Arial" pitchFamily="34" charset="0"/>
                <a:cs typeface="Arial" pitchFamily="34" charset="0"/>
              </a:rPr>
              <a:t>CONTROL + </a:t>
            </a:r>
            <a:r>
              <a:rPr lang="es-ES" sz="1200" b="1" dirty="0" err="1">
                <a:latin typeface="Arial" pitchFamily="34" charset="0"/>
                <a:cs typeface="Arial" pitchFamily="34" charset="0"/>
              </a:rPr>
              <a:t>SHIFT</a:t>
            </a:r>
            <a:r>
              <a:rPr lang="es-ES" sz="1200" b="1" dirty="0">
                <a:latin typeface="Arial" pitchFamily="34" charset="0"/>
                <a:cs typeface="Arial" pitchFamily="34" charset="0"/>
              </a:rPr>
              <a:t> + 1</a:t>
            </a:r>
            <a:r>
              <a:rPr lang="es-ES" sz="1200" dirty="0">
                <a:latin typeface="Arial" pitchFamily="34" charset="0"/>
                <a:cs typeface="Arial" pitchFamily="34" charset="0"/>
              </a:rPr>
              <a:t/>
            </a:r>
            <a:br>
              <a:rPr lang="es-ES" sz="1200" dirty="0">
                <a:latin typeface="Arial" pitchFamily="34" charset="0"/>
                <a:cs typeface="Arial" pitchFamily="34" charset="0"/>
              </a:rPr>
            </a:br>
            <a:r>
              <a:rPr lang="es-ES" sz="1200" dirty="0">
                <a:latin typeface="Arial" pitchFamily="34" charset="0"/>
                <a:cs typeface="Arial" pitchFamily="34" charset="0"/>
              </a:rPr>
              <a:t>• Aplicar el estilo de Título 3 = </a:t>
            </a:r>
            <a:r>
              <a:rPr lang="es-ES" sz="1200" b="1" dirty="0">
                <a:latin typeface="Arial" pitchFamily="34" charset="0"/>
                <a:cs typeface="Arial" pitchFamily="34" charset="0"/>
              </a:rPr>
              <a:t>CONTROL + </a:t>
            </a:r>
            <a:r>
              <a:rPr lang="es-ES" sz="1200" b="1" dirty="0" err="1">
                <a:latin typeface="Arial" pitchFamily="34" charset="0"/>
                <a:cs typeface="Arial" pitchFamily="34" charset="0"/>
              </a:rPr>
              <a:t>SHIFT</a:t>
            </a:r>
            <a:r>
              <a:rPr lang="es-ES" sz="1200" b="1" dirty="0">
                <a:latin typeface="Arial" pitchFamily="34" charset="0"/>
                <a:cs typeface="Arial" pitchFamily="34" charset="0"/>
              </a:rPr>
              <a:t> + 3</a:t>
            </a:r>
            <a:r>
              <a:rPr lang="es-ES" sz="1200" dirty="0">
                <a:latin typeface="Arial" pitchFamily="34" charset="0"/>
                <a:cs typeface="Arial" pitchFamily="34" charset="0"/>
              </a:rPr>
              <a:t/>
            </a:r>
            <a:br>
              <a:rPr lang="es-ES" sz="1200" dirty="0">
                <a:latin typeface="Arial" pitchFamily="34" charset="0"/>
                <a:cs typeface="Arial" pitchFamily="34" charset="0"/>
              </a:rPr>
            </a:br>
            <a:r>
              <a:rPr lang="es-ES" sz="1200" dirty="0">
                <a:latin typeface="Arial" pitchFamily="34" charset="0"/>
                <a:cs typeface="Arial" pitchFamily="34" charset="0"/>
              </a:rPr>
              <a:t>• Aplicar el estilo Normal = </a:t>
            </a:r>
            <a:r>
              <a:rPr lang="es-ES" sz="1200" b="1" dirty="0">
                <a:latin typeface="Arial" pitchFamily="34" charset="0"/>
                <a:cs typeface="Arial" pitchFamily="34" charset="0"/>
              </a:rPr>
              <a:t>CONTROL + </a:t>
            </a:r>
            <a:r>
              <a:rPr lang="es-ES" sz="1200" b="1" dirty="0" err="1">
                <a:latin typeface="Arial" pitchFamily="34" charset="0"/>
                <a:cs typeface="Arial" pitchFamily="34" charset="0"/>
              </a:rPr>
              <a:t>SHIFT</a:t>
            </a:r>
            <a:r>
              <a:rPr lang="es-ES" sz="1200" b="1" dirty="0">
                <a:latin typeface="Arial" pitchFamily="34" charset="0"/>
                <a:cs typeface="Arial" pitchFamily="34" charset="0"/>
              </a:rPr>
              <a:t> + A</a:t>
            </a:r>
          </a:p>
        </p:txBody>
      </p:sp>
      <p:sp>
        <p:nvSpPr>
          <p:cNvPr id="16" name="15 Rectángulo"/>
          <p:cNvSpPr/>
          <p:nvPr/>
        </p:nvSpPr>
        <p:spPr>
          <a:xfrm>
            <a:off x="2441096" y="170064"/>
            <a:ext cx="7605752" cy="523220"/>
          </a:xfrm>
          <a:prstGeom prst="rect">
            <a:avLst/>
          </a:prstGeom>
        </p:spPr>
        <p:txBody>
          <a:bodyPr wrap="square">
            <a:spAutoFit/>
          </a:bodyPr>
          <a:lstStyle/>
          <a:p>
            <a:r>
              <a:rPr lang="es-CO" sz="2800" b="1" dirty="0" smtClean="0">
                <a:solidFill>
                  <a:schemeClr val="bg1"/>
                </a:solidFill>
                <a:latin typeface="Arial"/>
                <a:ea typeface="+mj-ea"/>
                <a:cs typeface="+mj-cs"/>
              </a:rPr>
              <a:t>Niveles de los títulos  </a:t>
            </a: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4207" t="15543" r="36586" b="24229"/>
          <a:stretch/>
        </p:blipFill>
        <p:spPr bwMode="auto">
          <a:xfrm>
            <a:off x="346834" y="1525549"/>
            <a:ext cx="4938487" cy="4267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Llamada con línea 1 (barra de énfasis)"/>
          <p:cNvSpPr/>
          <p:nvPr/>
        </p:nvSpPr>
        <p:spPr>
          <a:xfrm>
            <a:off x="5524883" y="1324051"/>
            <a:ext cx="1996887" cy="497593"/>
          </a:xfrm>
          <a:prstGeom prst="accentCallout1">
            <a:avLst>
              <a:gd name="adj1" fmla="val 18750"/>
              <a:gd name="adj2" fmla="val -8333"/>
              <a:gd name="adj3" fmla="val 144766"/>
              <a:gd name="adj4" fmla="val -147416"/>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500" dirty="0" smtClean="0">
                <a:solidFill>
                  <a:schemeClr val="tx1"/>
                </a:solidFill>
              </a:rPr>
              <a:t>Título del estilo</a:t>
            </a:r>
            <a:endParaRPr lang="es-ES" sz="1500" i="1" dirty="0">
              <a:solidFill>
                <a:schemeClr val="tx1"/>
              </a:solidFill>
            </a:endParaRPr>
          </a:p>
        </p:txBody>
      </p:sp>
      <p:sp>
        <p:nvSpPr>
          <p:cNvPr id="6" name="5 Llamada con línea 1 (barra de énfasis)"/>
          <p:cNvSpPr/>
          <p:nvPr/>
        </p:nvSpPr>
        <p:spPr>
          <a:xfrm>
            <a:off x="5524883" y="1974043"/>
            <a:ext cx="1996887" cy="497593"/>
          </a:xfrm>
          <a:prstGeom prst="accentCallout1">
            <a:avLst>
              <a:gd name="adj1" fmla="val 18750"/>
              <a:gd name="adj2" fmla="val -8333"/>
              <a:gd name="adj3" fmla="val 81061"/>
              <a:gd name="adj4" fmla="val -148027"/>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500" dirty="0" smtClean="0">
                <a:solidFill>
                  <a:schemeClr val="tx1"/>
                </a:solidFill>
              </a:rPr>
              <a:t>Tipo basado en estilo</a:t>
            </a:r>
            <a:endParaRPr lang="es-ES" sz="1500" i="1" dirty="0">
              <a:solidFill>
                <a:schemeClr val="tx1"/>
              </a:solidFill>
            </a:endParaRPr>
          </a:p>
        </p:txBody>
      </p:sp>
      <p:sp>
        <p:nvSpPr>
          <p:cNvPr id="7" name="6 Llamada con línea 1 (barra de énfasis)"/>
          <p:cNvSpPr/>
          <p:nvPr/>
        </p:nvSpPr>
        <p:spPr>
          <a:xfrm>
            <a:off x="5524882" y="2608608"/>
            <a:ext cx="1996887" cy="497593"/>
          </a:xfrm>
          <a:prstGeom prst="accentCallout1">
            <a:avLst>
              <a:gd name="adj1" fmla="val 18750"/>
              <a:gd name="adj2" fmla="val -8333"/>
              <a:gd name="adj3" fmla="val -9596"/>
              <a:gd name="adj4" fmla="val -130931"/>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500" dirty="0" smtClean="0">
                <a:solidFill>
                  <a:schemeClr val="tx1"/>
                </a:solidFill>
              </a:rPr>
              <a:t>Ligar al párrafo</a:t>
            </a:r>
            <a:endParaRPr lang="es-ES" sz="1500" i="1" dirty="0">
              <a:solidFill>
                <a:schemeClr val="tx1"/>
              </a:solidFill>
            </a:endParaRPr>
          </a:p>
        </p:txBody>
      </p:sp>
      <p:sp>
        <p:nvSpPr>
          <p:cNvPr id="8" name="7 Llamada con línea 1 (barra de énfasis)"/>
          <p:cNvSpPr/>
          <p:nvPr/>
        </p:nvSpPr>
        <p:spPr>
          <a:xfrm>
            <a:off x="5524882" y="3258600"/>
            <a:ext cx="1996887" cy="497593"/>
          </a:xfrm>
          <a:prstGeom prst="accentCallout1">
            <a:avLst>
              <a:gd name="adj1" fmla="val 18750"/>
              <a:gd name="adj2" fmla="val -8333"/>
              <a:gd name="adj3" fmla="val -38999"/>
              <a:gd name="adj4" fmla="val -82698"/>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500" dirty="0" smtClean="0">
                <a:solidFill>
                  <a:schemeClr val="tx1"/>
                </a:solidFill>
              </a:rPr>
              <a:t>Formato de estilo</a:t>
            </a:r>
            <a:endParaRPr lang="es-ES" sz="1500" i="1" dirty="0">
              <a:solidFill>
                <a:schemeClr val="tx1"/>
              </a:solidFill>
            </a:endParaRPr>
          </a:p>
        </p:txBody>
      </p:sp>
      <p:sp>
        <p:nvSpPr>
          <p:cNvPr id="9" name="8 Llamada con línea 1 (barra de énfasis)"/>
          <p:cNvSpPr/>
          <p:nvPr/>
        </p:nvSpPr>
        <p:spPr>
          <a:xfrm>
            <a:off x="5524881" y="4020600"/>
            <a:ext cx="1996887" cy="497593"/>
          </a:xfrm>
          <a:prstGeom prst="accentCallout1">
            <a:avLst>
              <a:gd name="adj1" fmla="val 18750"/>
              <a:gd name="adj2" fmla="val -8333"/>
              <a:gd name="adj3" fmla="val 19806"/>
              <a:gd name="adj4" fmla="val -36907"/>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500" dirty="0" smtClean="0">
                <a:solidFill>
                  <a:schemeClr val="tx1"/>
                </a:solidFill>
              </a:rPr>
              <a:t>Ejemplo del estilo</a:t>
            </a:r>
            <a:endParaRPr lang="es-ES" sz="1500" i="1" dirty="0">
              <a:solidFill>
                <a:schemeClr val="tx1"/>
              </a:solidFill>
            </a:endParaRPr>
          </a:p>
        </p:txBody>
      </p:sp>
      <p:sp>
        <p:nvSpPr>
          <p:cNvPr id="10" name="9 Llamada con línea 1 (barra de énfasis)"/>
          <p:cNvSpPr/>
          <p:nvPr/>
        </p:nvSpPr>
        <p:spPr>
          <a:xfrm>
            <a:off x="5537075" y="4654212"/>
            <a:ext cx="1996887" cy="497593"/>
          </a:xfrm>
          <a:prstGeom prst="accentCallout1">
            <a:avLst>
              <a:gd name="adj1" fmla="val 18750"/>
              <a:gd name="adj2" fmla="val -8333"/>
              <a:gd name="adj3" fmla="val 39408"/>
              <a:gd name="adj4" fmla="val -140701"/>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500" dirty="0" smtClean="0">
                <a:solidFill>
                  <a:schemeClr val="tx1"/>
                </a:solidFill>
              </a:rPr>
              <a:t>¿Dónde aplica el estilo?</a:t>
            </a:r>
            <a:endParaRPr lang="es-ES" sz="1500" i="1" dirty="0">
              <a:solidFill>
                <a:schemeClr val="tx1"/>
              </a:solidFill>
            </a:endParaRPr>
          </a:p>
        </p:txBody>
      </p:sp>
      <p:sp>
        <p:nvSpPr>
          <p:cNvPr id="11" name="10 Llamada con línea 1 (barra de énfasis)"/>
          <p:cNvSpPr/>
          <p:nvPr/>
        </p:nvSpPr>
        <p:spPr>
          <a:xfrm>
            <a:off x="5537075" y="5304205"/>
            <a:ext cx="1996887" cy="497593"/>
          </a:xfrm>
          <a:prstGeom prst="accentCallout1">
            <a:avLst>
              <a:gd name="adj1" fmla="val 18750"/>
              <a:gd name="adj2" fmla="val -8333"/>
              <a:gd name="adj3" fmla="val -14496"/>
              <a:gd name="adj4" fmla="val -202977"/>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500" dirty="0" smtClean="0">
                <a:solidFill>
                  <a:schemeClr val="tx1"/>
                </a:solidFill>
              </a:rPr>
              <a:t>Tipo de estilo</a:t>
            </a:r>
            <a:endParaRPr lang="es-ES" sz="1500" i="1" dirty="0">
              <a:solidFill>
                <a:schemeClr val="tx1"/>
              </a:solidFill>
            </a:endParaRPr>
          </a:p>
        </p:txBody>
      </p:sp>
      <p:sp>
        <p:nvSpPr>
          <p:cNvPr id="17" name="16 CuadroTexto"/>
          <p:cNvSpPr txBox="1"/>
          <p:nvPr/>
        </p:nvSpPr>
        <p:spPr>
          <a:xfrm>
            <a:off x="656815" y="5777335"/>
            <a:ext cx="3568561" cy="261610"/>
          </a:xfrm>
          <a:prstGeom prst="rect">
            <a:avLst/>
          </a:prstGeom>
          <a:noFill/>
        </p:spPr>
        <p:txBody>
          <a:bodyPr wrap="square" rtlCol="0">
            <a:spAutoFit/>
          </a:bodyPr>
          <a:lstStyle/>
          <a:p>
            <a:r>
              <a:rPr lang="es-ES" sz="1100" dirty="0" smtClean="0"/>
              <a:t>Elaboración propia</a:t>
            </a:r>
            <a:endParaRPr lang="es-ES" sz="1100" dirty="0"/>
          </a:p>
        </p:txBody>
      </p:sp>
    </p:spTree>
    <p:extLst>
      <p:ext uri="{BB962C8B-B14F-4D97-AF65-F5344CB8AC3E}">
        <p14:creationId xmlns:p14="http://schemas.microsoft.com/office/powerpoint/2010/main" val="2251293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10" name="9 Rectángulo"/>
          <p:cNvSpPr/>
          <p:nvPr/>
        </p:nvSpPr>
        <p:spPr>
          <a:xfrm>
            <a:off x="1064525" y="1142984"/>
            <a:ext cx="7646696" cy="584775"/>
          </a:xfrm>
          <a:prstGeom prst="rect">
            <a:avLst/>
          </a:prstGeom>
        </p:spPr>
        <p:txBody>
          <a:bodyPr wrap="square">
            <a:spAutoFit/>
          </a:bodyPr>
          <a:lstStyle/>
          <a:p>
            <a:r>
              <a:rPr lang="es-CO" sz="3200" b="1" dirty="0" smtClean="0">
                <a:solidFill>
                  <a:schemeClr val="bg1"/>
                </a:solidFill>
                <a:latin typeface="Arial"/>
                <a:ea typeface="+mj-ea"/>
                <a:cs typeface="+mj-cs"/>
              </a:rPr>
              <a:t>Tabla de contenido</a:t>
            </a:r>
          </a:p>
        </p:txBody>
      </p:sp>
      <p:sp>
        <p:nvSpPr>
          <p:cNvPr id="5" name="4 CuadroTexto"/>
          <p:cNvSpPr txBox="1"/>
          <p:nvPr/>
        </p:nvSpPr>
        <p:spPr>
          <a:xfrm>
            <a:off x="1068996" y="2232154"/>
            <a:ext cx="10534425" cy="2246769"/>
          </a:xfrm>
          <a:prstGeom prst="rect">
            <a:avLst/>
          </a:prstGeom>
          <a:noFill/>
        </p:spPr>
        <p:txBody>
          <a:bodyPr wrap="square" rtlCol="0">
            <a:spAutoFit/>
          </a:bodyPr>
          <a:lstStyle/>
          <a:p>
            <a:r>
              <a:rPr lang="es-ES" sz="2000" dirty="0">
                <a:solidFill>
                  <a:schemeClr val="bg1"/>
                </a:solidFill>
                <a:latin typeface="Arial" panose="020B0604020202020204" pitchFamily="34" charset="0"/>
                <a:ea typeface="+mj-ea"/>
                <a:cs typeface="Arial" panose="020B0604020202020204" pitchFamily="34" charset="0"/>
              </a:rPr>
              <a:t>La </a:t>
            </a:r>
            <a:r>
              <a:rPr lang="es-ES" sz="2000" dirty="0" smtClean="0">
                <a:solidFill>
                  <a:schemeClr val="bg1"/>
                </a:solidFill>
                <a:latin typeface="Arial" panose="020B0604020202020204" pitchFamily="34" charset="0"/>
                <a:ea typeface="+mj-ea"/>
                <a:cs typeface="Arial" panose="020B0604020202020204" pitchFamily="34" charset="0"/>
              </a:rPr>
              <a:t>norma  </a:t>
            </a:r>
            <a:r>
              <a:rPr lang="es-ES" sz="2000" dirty="0">
                <a:solidFill>
                  <a:schemeClr val="bg1"/>
                </a:solidFill>
                <a:latin typeface="Arial" panose="020B0604020202020204" pitchFamily="34" charset="0"/>
                <a:ea typeface="+mj-ea"/>
                <a:cs typeface="Arial" panose="020B0604020202020204" pitchFamily="34" charset="0"/>
              </a:rPr>
              <a:t>APA no  hace mención  a la tabla de contenido por lo tanto se tiene en </a:t>
            </a:r>
            <a:r>
              <a:rPr lang="es-ES" sz="2000" dirty="0" smtClean="0">
                <a:solidFill>
                  <a:schemeClr val="bg1"/>
                </a:solidFill>
                <a:latin typeface="Arial" panose="020B0604020202020204" pitchFamily="34" charset="0"/>
                <a:ea typeface="+mj-ea"/>
                <a:cs typeface="Arial" panose="020B0604020202020204" pitchFamily="34" charset="0"/>
              </a:rPr>
              <a:t>encuentra la </a:t>
            </a:r>
            <a:r>
              <a:rPr lang="es-ES" sz="2000" b="1" dirty="0">
                <a:solidFill>
                  <a:schemeClr val="bg1"/>
                </a:solidFill>
                <a:latin typeface="Arial" panose="020B0604020202020204" pitchFamily="34" charset="0"/>
                <a:cs typeface="Arial" panose="020B0604020202020204" pitchFamily="34" charset="0"/>
              </a:rPr>
              <a:t>sección </a:t>
            </a:r>
            <a:r>
              <a:rPr lang="es-ES" sz="2000" b="1" dirty="0" smtClean="0">
                <a:solidFill>
                  <a:schemeClr val="bg1"/>
                </a:solidFill>
                <a:latin typeface="Arial" panose="020B0604020202020204" pitchFamily="34" charset="0"/>
                <a:cs typeface="Arial" panose="020B0604020202020204" pitchFamily="34" charset="0"/>
              </a:rPr>
              <a:t>3.03 </a:t>
            </a:r>
            <a:r>
              <a:rPr lang="es-ES" sz="2000" dirty="0">
                <a:solidFill>
                  <a:schemeClr val="bg1"/>
                </a:solidFill>
                <a:latin typeface="Arial" panose="020B0604020202020204" pitchFamily="34" charset="0"/>
                <a:cs typeface="Arial" panose="020B0604020202020204" pitchFamily="34" charset="0"/>
              </a:rPr>
              <a:t>de </a:t>
            </a:r>
            <a:r>
              <a:rPr lang="es-ES" sz="2000" dirty="0" smtClean="0">
                <a:solidFill>
                  <a:schemeClr val="bg1"/>
                </a:solidFill>
                <a:latin typeface="Arial" panose="020B0604020202020204" pitchFamily="34" charset="0"/>
                <a:ea typeface="+mj-ea"/>
                <a:cs typeface="Arial" panose="020B0604020202020204" pitchFamily="34" charset="0"/>
              </a:rPr>
              <a:t>los </a:t>
            </a:r>
            <a:r>
              <a:rPr lang="es-ES" sz="2000" dirty="0">
                <a:solidFill>
                  <a:schemeClr val="bg1"/>
                </a:solidFill>
                <a:latin typeface="Arial" panose="020B0604020202020204" pitchFamily="34" charset="0"/>
                <a:ea typeface="+mj-ea"/>
                <a:cs typeface="Arial" panose="020B0604020202020204" pitchFamily="34" charset="0"/>
              </a:rPr>
              <a:t>niveles de </a:t>
            </a:r>
            <a:r>
              <a:rPr lang="es-ES" sz="2000" dirty="0" smtClean="0">
                <a:solidFill>
                  <a:schemeClr val="bg1"/>
                </a:solidFill>
                <a:latin typeface="Arial" panose="020B0604020202020204" pitchFamily="34" charset="0"/>
                <a:ea typeface="+mj-ea"/>
                <a:cs typeface="Arial" panose="020B0604020202020204" pitchFamily="34" charset="0"/>
              </a:rPr>
              <a:t>título.</a:t>
            </a:r>
          </a:p>
          <a:p>
            <a:endParaRPr lang="es-ES" sz="2000" dirty="0">
              <a:solidFill>
                <a:schemeClr val="bg1"/>
              </a:solidFill>
              <a:latin typeface="Arial" panose="020B0604020202020204" pitchFamily="34" charset="0"/>
              <a:ea typeface="+mj-ea"/>
              <a:cs typeface="Arial" panose="020B0604020202020204" pitchFamily="34" charset="0"/>
            </a:endParaRPr>
          </a:p>
          <a:p>
            <a:pPr marL="285750" indent="-285750">
              <a:buFont typeface="Wingdings" panose="05000000000000000000" pitchFamily="2" charset="2"/>
              <a:buChar char="Ø"/>
            </a:pPr>
            <a:r>
              <a:rPr lang="es-ES" sz="2000" dirty="0" smtClean="0">
                <a:solidFill>
                  <a:schemeClr val="bg1"/>
                </a:solidFill>
                <a:latin typeface="Arial" panose="020B0604020202020204" pitchFamily="34" charset="0"/>
                <a:ea typeface="+mj-ea"/>
                <a:cs typeface="Arial" panose="020B0604020202020204" pitchFamily="34" charset="0"/>
              </a:rPr>
              <a:t>No se enumeran los títulos</a:t>
            </a:r>
          </a:p>
          <a:p>
            <a:pPr marL="285750" indent="-285750">
              <a:buFont typeface="Wingdings" panose="05000000000000000000" pitchFamily="2" charset="2"/>
              <a:buChar char="Ø"/>
            </a:pPr>
            <a:r>
              <a:rPr lang="es-ES" sz="2000" dirty="0" smtClean="0">
                <a:solidFill>
                  <a:schemeClr val="bg1"/>
                </a:solidFill>
                <a:latin typeface="Arial" panose="020B0604020202020204" pitchFamily="34" charset="0"/>
                <a:ea typeface="+mj-ea"/>
                <a:cs typeface="Arial" panose="020B0604020202020204" pitchFamily="34" charset="0"/>
              </a:rPr>
              <a:t>No se usan mayúsculas sostenidas</a:t>
            </a:r>
          </a:p>
          <a:p>
            <a:pPr marL="285750" indent="-285750">
              <a:buFont typeface="Wingdings" panose="05000000000000000000" pitchFamily="2" charset="2"/>
              <a:buChar char="Ø"/>
            </a:pPr>
            <a:endParaRPr lang="es-ES" sz="2000" dirty="0">
              <a:solidFill>
                <a:schemeClr val="bg1"/>
              </a:solidFill>
              <a:latin typeface="Arial" panose="020B0604020202020204" pitchFamily="34" charset="0"/>
              <a:ea typeface="+mj-ea"/>
              <a:cs typeface="Arial" panose="020B0604020202020204" pitchFamily="34" charset="0"/>
            </a:endParaRPr>
          </a:p>
          <a:p>
            <a:r>
              <a:rPr lang="es-ES" sz="2000" dirty="0" smtClean="0">
                <a:solidFill>
                  <a:schemeClr val="bg1"/>
                </a:solidFill>
                <a:latin typeface="Arial" panose="020B0604020202020204" pitchFamily="34" charset="0"/>
                <a:ea typeface="+mj-ea"/>
                <a:cs typeface="Arial" panose="020B0604020202020204" pitchFamily="34" charset="0"/>
              </a:rPr>
              <a:t>Diferenciar entre Tabla de contenido e Índice</a:t>
            </a:r>
            <a:endParaRPr lang="es-E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112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75037" b="35139"/>
          <a:stretch/>
        </p:blipFill>
        <p:spPr bwMode="auto">
          <a:xfrm>
            <a:off x="977354" y="1727759"/>
            <a:ext cx="2690200" cy="393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32727" t="20809" r="33193" b="27216"/>
          <a:stretch/>
        </p:blipFill>
        <p:spPr bwMode="auto">
          <a:xfrm>
            <a:off x="2705505" y="2239823"/>
            <a:ext cx="4579999" cy="392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60538" t="51200" r="15462" b="12818"/>
          <a:stretch/>
        </p:blipFill>
        <p:spPr bwMode="auto">
          <a:xfrm>
            <a:off x="5898081" y="2151351"/>
            <a:ext cx="3657600" cy="30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Llamada con línea 1 (barra de énfasis)"/>
          <p:cNvSpPr/>
          <p:nvPr/>
        </p:nvSpPr>
        <p:spPr>
          <a:xfrm>
            <a:off x="9805214" y="880635"/>
            <a:ext cx="1996887" cy="497593"/>
          </a:xfrm>
          <a:prstGeom prst="accentCallout1">
            <a:avLst>
              <a:gd name="adj1" fmla="val 18750"/>
              <a:gd name="adj2" fmla="val -8333"/>
              <a:gd name="adj3" fmla="val 219916"/>
              <a:gd name="adj4" fmla="val -315135"/>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500" dirty="0" smtClean="0">
                <a:solidFill>
                  <a:schemeClr val="tx1"/>
                </a:solidFill>
              </a:rPr>
              <a:t>Pestaña referencias</a:t>
            </a:r>
            <a:endParaRPr lang="es-ES" sz="1500" i="1" dirty="0">
              <a:solidFill>
                <a:schemeClr val="tx1"/>
              </a:solidFill>
            </a:endParaRPr>
          </a:p>
        </p:txBody>
      </p:sp>
      <p:sp>
        <p:nvSpPr>
          <p:cNvPr id="10" name="9 Llamada con línea 1 (barra de énfasis)"/>
          <p:cNvSpPr/>
          <p:nvPr/>
        </p:nvSpPr>
        <p:spPr>
          <a:xfrm>
            <a:off x="9805215" y="1448966"/>
            <a:ext cx="1996887" cy="497593"/>
          </a:xfrm>
          <a:prstGeom prst="accentCallout1">
            <a:avLst>
              <a:gd name="adj1" fmla="val 18750"/>
              <a:gd name="adj2" fmla="val -8333"/>
              <a:gd name="adj3" fmla="val 773660"/>
              <a:gd name="adj4" fmla="val -376801"/>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500" dirty="0" smtClean="0">
                <a:solidFill>
                  <a:schemeClr val="tx1"/>
                </a:solidFill>
              </a:rPr>
              <a:t>Pestaña referencias</a:t>
            </a:r>
            <a:endParaRPr lang="es-ES" sz="1500" i="1" dirty="0">
              <a:solidFill>
                <a:schemeClr val="tx1"/>
              </a:solidFill>
            </a:endParaRPr>
          </a:p>
        </p:txBody>
      </p:sp>
      <p:sp>
        <p:nvSpPr>
          <p:cNvPr id="11" name="10 Llamada con línea 1 (barra de énfasis)"/>
          <p:cNvSpPr/>
          <p:nvPr/>
        </p:nvSpPr>
        <p:spPr>
          <a:xfrm>
            <a:off x="9826752" y="2016292"/>
            <a:ext cx="1996887" cy="497593"/>
          </a:xfrm>
          <a:prstGeom prst="accentCallout1">
            <a:avLst>
              <a:gd name="adj1" fmla="val 18750"/>
              <a:gd name="adj2" fmla="val -8333"/>
              <a:gd name="adj3" fmla="val 707504"/>
              <a:gd name="adj4" fmla="val -181425"/>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500" dirty="0" smtClean="0">
                <a:solidFill>
                  <a:schemeClr val="tx1"/>
                </a:solidFill>
              </a:rPr>
              <a:t>Pestaña referencias</a:t>
            </a:r>
            <a:endParaRPr lang="es-ES" sz="1500" i="1" dirty="0">
              <a:solidFill>
                <a:schemeClr val="tx1"/>
              </a:solidFill>
            </a:endParaRPr>
          </a:p>
        </p:txBody>
      </p:sp>
      <p:sp>
        <p:nvSpPr>
          <p:cNvPr id="12" name="11 Llamada con línea 1 (barra de énfasis)"/>
          <p:cNvSpPr/>
          <p:nvPr/>
        </p:nvSpPr>
        <p:spPr>
          <a:xfrm>
            <a:off x="9826752" y="2605325"/>
            <a:ext cx="1996887" cy="497593"/>
          </a:xfrm>
          <a:prstGeom prst="accentCallout1">
            <a:avLst>
              <a:gd name="adj1" fmla="val 18750"/>
              <a:gd name="adj2" fmla="val -8333"/>
              <a:gd name="adj3" fmla="val 227266"/>
              <a:gd name="adj4" fmla="val -50157"/>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500" dirty="0" smtClean="0">
                <a:solidFill>
                  <a:schemeClr val="tx1"/>
                </a:solidFill>
              </a:rPr>
              <a:t>Pestaña referencias</a:t>
            </a:r>
            <a:endParaRPr lang="es-ES" sz="1500" i="1" dirty="0">
              <a:solidFill>
                <a:schemeClr val="tx1"/>
              </a:solidFill>
            </a:endParaRPr>
          </a:p>
        </p:txBody>
      </p:sp>
      <p:sp>
        <p:nvSpPr>
          <p:cNvPr id="15" name="14 Rectángulo"/>
          <p:cNvSpPr/>
          <p:nvPr/>
        </p:nvSpPr>
        <p:spPr>
          <a:xfrm>
            <a:off x="2441096" y="170064"/>
            <a:ext cx="7605752" cy="523220"/>
          </a:xfrm>
          <a:prstGeom prst="rect">
            <a:avLst/>
          </a:prstGeom>
        </p:spPr>
        <p:txBody>
          <a:bodyPr wrap="square">
            <a:spAutoFit/>
          </a:bodyPr>
          <a:lstStyle/>
          <a:p>
            <a:r>
              <a:rPr lang="es-CO" sz="2800" b="1" dirty="0" smtClean="0">
                <a:solidFill>
                  <a:schemeClr val="bg1"/>
                </a:solidFill>
                <a:latin typeface="Arial"/>
                <a:ea typeface="+mj-ea"/>
                <a:cs typeface="+mj-cs"/>
              </a:rPr>
              <a:t>Tabla de contenido</a:t>
            </a:r>
          </a:p>
        </p:txBody>
      </p:sp>
      <p:sp>
        <p:nvSpPr>
          <p:cNvPr id="14" name="13 CuadroTexto"/>
          <p:cNvSpPr txBox="1"/>
          <p:nvPr/>
        </p:nvSpPr>
        <p:spPr>
          <a:xfrm>
            <a:off x="656815" y="5798903"/>
            <a:ext cx="3568561" cy="261610"/>
          </a:xfrm>
          <a:prstGeom prst="rect">
            <a:avLst/>
          </a:prstGeom>
          <a:noFill/>
        </p:spPr>
        <p:txBody>
          <a:bodyPr wrap="square" rtlCol="0">
            <a:spAutoFit/>
          </a:bodyPr>
          <a:lstStyle/>
          <a:p>
            <a:r>
              <a:rPr lang="es-ES" sz="1100" dirty="0" smtClean="0"/>
              <a:t>Elaboración propia</a:t>
            </a:r>
            <a:endParaRPr lang="es-ES" sz="1100" dirty="0"/>
          </a:p>
        </p:txBody>
      </p:sp>
    </p:spTree>
    <p:extLst>
      <p:ext uri="{BB962C8B-B14F-4D97-AF65-F5344CB8AC3E}">
        <p14:creationId xmlns:p14="http://schemas.microsoft.com/office/powerpoint/2010/main" val="3465677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15" name="14 Rectángulo"/>
          <p:cNvSpPr/>
          <p:nvPr/>
        </p:nvSpPr>
        <p:spPr>
          <a:xfrm>
            <a:off x="2441096" y="170064"/>
            <a:ext cx="7605752" cy="523220"/>
          </a:xfrm>
          <a:prstGeom prst="rect">
            <a:avLst/>
          </a:prstGeom>
        </p:spPr>
        <p:txBody>
          <a:bodyPr wrap="square">
            <a:spAutoFit/>
          </a:bodyPr>
          <a:lstStyle/>
          <a:p>
            <a:r>
              <a:rPr lang="es-CO" sz="2800" b="1" dirty="0" smtClean="0">
                <a:solidFill>
                  <a:schemeClr val="bg1"/>
                </a:solidFill>
                <a:latin typeface="Arial"/>
                <a:ea typeface="+mj-ea"/>
                <a:cs typeface="+mj-cs"/>
              </a:rPr>
              <a:t>Tabla de contenido</a:t>
            </a:r>
          </a:p>
        </p:txBody>
      </p:sp>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53448" b="37658"/>
          <a:stretch/>
        </p:blipFill>
        <p:spPr bwMode="auto">
          <a:xfrm>
            <a:off x="756745" y="880634"/>
            <a:ext cx="7094483" cy="534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Llamada con línea 1 (barra de énfasis)"/>
          <p:cNvSpPr/>
          <p:nvPr/>
        </p:nvSpPr>
        <p:spPr>
          <a:xfrm>
            <a:off x="9805214" y="880635"/>
            <a:ext cx="1996887" cy="497593"/>
          </a:xfrm>
          <a:prstGeom prst="accentCallout1">
            <a:avLst>
              <a:gd name="adj1" fmla="val 18750"/>
              <a:gd name="adj2" fmla="val -8333"/>
              <a:gd name="adj3" fmla="val 71003"/>
              <a:gd name="adj4" fmla="val -289871"/>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500" dirty="0" smtClean="0">
                <a:solidFill>
                  <a:schemeClr val="tx1"/>
                </a:solidFill>
              </a:rPr>
              <a:t>Referencias</a:t>
            </a:r>
            <a:endParaRPr lang="es-ES" sz="1500" i="1" dirty="0">
              <a:solidFill>
                <a:schemeClr val="tx1"/>
              </a:solidFill>
            </a:endParaRPr>
          </a:p>
        </p:txBody>
      </p:sp>
      <p:sp>
        <p:nvSpPr>
          <p:cNvPr id="10" name="9 Llamada con línea 1 (barra de énfasis)"/>
          <p:cNvSpPr/>
          <p:nvPr/>
        </p:nvSpPr>
        <p:spPr>
          <a:xfrm>
            <a:off x="9805215" y="1448966"/>
            <a:ext cx="1996887" cy="497593"/>
          </a:xfrm>
          <a:prstGeom prst="accentCallout1">
            <a:avLst>
              <a:gd name="adj1" fmla="val 18750"/>
              <a:gd name="adj2" fmla="val -8333"/>
              <a:gd name="adj3" fmla="val 48106"/>
              <a:gd name="adj4" fmla="val -371274"/>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500" dirty="0" smtClean="0">
                <a:solidFill>
                  <a:schemeClr val="tx1"/>
                </a:solidFill>
              </a:rPr>
              <a:t>Actualizar tabla</a:t>
            </a:r>
            <a:endParaRPr lang="es-ES" sz="1500" i="1" dirty="0">
              <a:solidFill>
                <a:schemeClr val="tx1"/>
              </a:solidFill>
            </a:endParaRPr>
          </a:p>
        </p:txBody>
      </p:sp>
      <p:sp>
        <p:nvSpPr>
          <p:cNvPr id="8" name="7 CuadroTexto"/>
          <p:cNvSpPr txBox="1"/>
          <p:nvPr/>
        </p:nvSpPr>
        <p:spPr>
          <a:xfrm>
            <a:off x="756745" y="5914246"/>
            <a:ext cx="3568561" cy="261610"/>
          </a:xfrm>
          <a:prstGeom prst="rect">
            <a:avLst/>
          </a:prstGeom>
          <a:noFill/>
        </p:spPr>
        <p:txBody>
          <a:bodyPr wrap="square" rtlCol="0">
            <a:spAutoFit/>
          </a:bodyPr>
          <a:lstStyle/>
          <a:p>
            <a:r>
              <a:rPr lang="es-ES" sz="1100" dirty="0" smtClean="0"/>
              <a:t>Elaboración propia</a:t>
            </a:r>
            <a:endParaRPr lang="es-ES" sz="1100" dirty="0"/>
          </a:p>
        </p:txBody>
      </p:sp>
    </p:spTree>
    <p:extLst>
      <p:ext uri="{BB962C8B-B14F-4D97-AF65-F5344CB8AC3E}">
        <p14:creationId xmlns:p14="http://schemas.microsoft.com/office/powerpoint/2010/main" val="1716890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10" name="9 Rectángulo"/>
          <p:cNvSpPr/>
          <p:nvPr/>
        </p:nvSpPr>
        <p:spPr>
          <a:xfrm>
            <a:off x="1064525" y="1142984"/>
            <a:ext cx="7646696" cy="584775"/>
          </a:xfrm>
          <a:prstGeom prst="rect">
            <a:avLst/>
          </a:prstGeom>
        </p:spPr>
        <p:txBody>
          <a:bodyPr wrap="square">
            <a:spAutoFit/>
          </a:bodyPr>
          <a:lstStyle/>
          <a:p>
            <a:r>
              <a:rPr lang="es-CO" sz="3200" b="1" dirty="0" smtClean="0">
                <a:solidFill>
                  <a:schemeClr val="bg1"/>
                </a:solidFill>
                <a:latin typeface="Arial"/>
                <a:ea typeface="+mj-ea"/>
                <a:cs typeface="+mj-cs"/>
              </a:rPr>
              <a:t>Paginación </a:t>
            </a:r>
          </a:p>
        </p:txBody>
      </p:sp>
      <p:sp>
        <p:nvSpPr>
          <p:cNvPr id="5" name="4 CuadroTexto"/>
          <p:cNvSpPr txBox="1"/>
          <p:nvPr/>
        </p:nvSpPr>
        <p:spPr>
          <a:xfrm>
            <a:off x="1068996" y="2232154"/>
            <a:ext cx="10534425" cy="400110"/>
          </a:xfrm>
          <a:prstGeom prst="rect">
            <a:avLst/>
          </a:prstGeom>
          <a:noFill/>
        </p:spPr>
        <p:txBody>
          <a:bodyPr wrap="square" rtlCol="0">
            <a:spAutoFit/>
          </a:bodyPr>
          <a:lstStyle/>
          <a:p>
            <a:r>
              <a:rPr lang="es-ES" sz="2000" dirty="0">
                <a:solidFill>
                  <a:schemeClr val="bg1"/>
                </a:solidFill>
                <a:latin typeface="Arial" panose="020B0604020202020204" pitchFamily="34" charset="0"/>
                <a:ea typeface="+mj-ea"/>
                <a:cs typeface="Arial" panose="020B0604020202020204" pitchFamily="34" charset="0"/>
              </a:rPr>
              <a:t>La </a:t>
            </a:r>
            <a:r>
              <a:rPr lang="es-ES" sz="2000" dirty="0" smtClean="0">
                <a:solidFill>
                  <a:schemeClr val="bg1"/>
                </a:solidFill>
                <a:latin typeface="Arial" panose="020B0604020202020204" pitchFamily="34" charset="0"/>
                <a:ea typeface="+mj-ea"/>
                <a:cs typeface="Arial" panose="020B0604020202020204" pitchFamily="34" charset="0"/>
              </a:rPr>
              <a:t>norma  </a:t>
            </a:r>
            <a:r>
              <a:rPr lang="es-ES" sz="2000" dirty="0">
                <a:solidFill>
                  <a:schemeClr val="bg1"/>
                </a:solidFill>
                <a:latin typeface="Arial" panose="020B0604020202020204" pitchFamily="34" charset="0"/>
                <a:ea typeface="+mj-ea"/>
                <a:cs typeface="Arial" panose="020B0604020202020204" pitchFamily="34" charset="0"/>
              </a:rPr>
              <a:t>APA </a:t>
            </a:r>
            <a:r>
              <a:rPr lang="es-ES" sz="2000" dirty="0" smtClean="0">
                <a:solidFill>
                  <a:schemeClr val="bg1"/>
                </a:solidFill>
                <a:latin typeface="Arial" panose="020B0604020202020204" pitchFamily="34" charset="0"/>
                <a:ea typeface="+mj-ea"/>
                <a:cs typeface="Arial" panose="020B0604020202020204" pitchFamily="34" charset="0"/>
              </a:rPr>
              <a:t>no</a:t>
            </a:r>
          </a:p>
        </p:txBody>
      </p:sp>
    </p:spTree>
    <p:extLst>
      <p:ext uri="{BB962C8B-B14F-4D97-AF65-F5344CB8AC3E}">
        <p14:creationId xmlns:p14="http://schemas.microsoft.com/office/powerpoint/2010/main" val="2463374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360" r="16960" b="19076"/>
          <a:stretch/>
        </p:blipFill>
        <p:spPr bwMode="auto">
          <a:xfrm>
            <a:off x="719328" y="854093"/>
            <a:ext cx="8339328" cy="5295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Llamada con línea 1 (barra de énfasis)"/>
          <p:cNvSpPr/>
          <p:nvPr/>
        </p:nvSpPr>
        <p:spPr>
          <a:xfrm>
            <a:off x="9805214" y="880635"/>
            <a:ext cx="1996887" cy="497593"/>
          </a:xfrm>
          <a:prstGeom prst="accentCallout1">
            <a:avLst>
              <a:gd name="adj1" fmla="val 18750"/>
              <a:gd name="adj2" fmla="val -8333"/>
              <a:gd name="adj3" fmla="val 298322"/>
              <a:gd name="adj4" fmla="val -149675"/>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Seleccionar el texto</a:t>
            </a:r>
            <a:endParaRPr lang="es-ES" sz="1500" i="1" dirty="0">
              <a:solidFill>
                <a:schemeClr val="tx1"/>
              </a:solidFill>
            </a:endParaRPr>
          </a:p>
        </p:txBody>
      </p:sp>
      <p:sp>
        <p:nvSpPr>
          <p:cNvPr id="6" name="5 Llamada con línea 1 (barra de énfasis)"/>
          <p:cNvSpPr/>
          <p:nvPr/>
        </p:nvSpPr>
        <p:spPr>
          <a:xfrm>
            <a:off x="9805215" y="1448966"/>
            <a:ext cx="1996887" cy="497593"/>
          </a:xfrm>
          <a:prstGeom prst="accentCallout1">
            <a:avLst>
              <a:gd name="adj1" fmla="val 18750"/>
              <a:gd name="adj2" fmla="val -8333"/>
              <a:gd name="adj3" fmla="val -54506"/>
              <a:gd name="adj4" fmla="val -418318"/>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Diseño de pagina</a:t>
            </a:r>
            <a:endParaRPr lang="es-ES" sz="1500" i="1" dirty="0">
              <a:solidFill>
                <a:schemeClr val="tx1"/>
              </a:solidFill>
            </a:endParaRPr>
          </a:p>
        </p:txBody>
      </p:sp>
      <p:sp>
        <p:nvSpPr>
          <p:cNvPr id="7" name="6 Llamada con línea 1 (barra de énfasis)"/>
          <p:cNvSpPr/>
          <p:nvPr/>
        </p:nvSpPr>
        <p:spPr>
          <a:xfrm>
            <a:off x="9826752" y="2016292"/>
            <a:ext cx="1996887" cy="497593"/>
          </a:xfrm>
          <a:prstGeom prst="accentCallout1">
            <a:avLst>
              <a:gd name="adj1" fmla="val 18750"/>
              <a:gd name="adj2" fmla="val -8333"/>
              <a:gd name="adj3" fmla="val -140264"/>
              <a:gd name="adj4" fmla="val -370696"/>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Satos</a:t>
            </a:r>
            <a:endParaRPr lang="es-ES" sz="1500" i="1" dirty="0">
              <a:solidFill>
                <a:schemeClr val="tx1"/>
              </a:solidFill>
            </a:endParaRPr>
          </a:p>
        </p:txBody>
      </p:sp>
      <p:sp>
        <p:nvSpPr>
          <p:cNvPr id="8" name="7 Llamada con línea 1 (barra de énfasis)"/>
          <p:cNvSpPr/>
          <p:nvPr/>
        </p:nvSpPr>
        <p:spPr>
          <a:xfrm>
            <a:off x="9826752" y="2605325"/>
            <a:ext cx="1996887" cy="497593"/>
          </a:xfrm>
          <a:prstGeom prst="accentCallout1">
            <a:avLst>
              <a:gd name="adj1" fmla="val 18750"/>
              <a:gd name="adj2" fmla="val -8333"/>
              <a:gd name="adj3" fmla="val 107206"/>
              <a:gd name="adj4" fmla="val -311473"/>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Pagina siguiente</a:t>
            </a:r>
            <a:endParaRPr lang="es-ES" sz="1500" i="1" dirty="0">
              <a:solidFill>
                <a:schemeClr val="tx1"/>
              </a:solidFill>
            </a:endParaRPr>
          </a:p>
        </p:txBody>
      </p:sp>
      <p:sp>
        <p:nvSpPr>
          <p:cNvPr id="10" name="9 Rectángulo"/>
          <p:cNvSpPr/>
          <p:nvPr/>
        </p:nvSpPr>
        <p:spPr>
          <a:xfrm>
            <a:off x="2519741" y="187422"/>
            <a:ext cx="7605752" cy="523220"/>
          </a:xfrm>
          <a:prstGeom prst="rect">
            <a:avLst/>
          </a:prstGeom>
        </p:spPr>
        <p:txBody>
          <a:bodyPr wrap="square">
            <a:spAutoFit/>
          </a:bodyPr>
          <a:lstStyle/>
          <a:p>
            <a:r>
              <a:rPr lang="es-CO" sz="2800" b="1" dirty="0" smtClean="0">
                <a:solidFill>
                  <a:schemeClr val="bg1"/>
                </a:solidFill>
                <a:latin typeface="Arial"/>
                <a:ea typeface="+mj-ea"/>
                <a:cs typeface="+mj-cs"/>
              </a:rPr>
              <a:t>Paginación</a:t>
            </a:r>
          </a:p>
        </p:txBody>
      </p:sp>
      <p:sp>
        <p:nvSpPr>
          <p:cNvPr id="11" name="10 CuadroTexto"/>
          <p:cNvSpPr txBox="1"/>
          <p:nvPr/>
        </p:nvSpPr>
        <p:spPr>
          <a:xfrm>
            <a:off x="1005588" y="5877733"/>
            <a:ext cx="3568561" cy="261610"/>
          </a:xfrm>
          <a:prstGeom prst="rect">
            <a:avLst/>
          </a:prstGeom>
          <a:noFill/>
        </p:spPr>
        <p:txBody>
          <a:bodyPr wrap="square" rtlCol="0">
            <a:spAutoFit/>
          </a:bodyPr>
          <a:lstStyle/>
          <a:p>
            <a:r>
              <a:rPr lang="es-ES" sz="1100" dirty="0" smtClean="0">
                <a:solidFill>
                  <a:schemeClr val="bg1"/>
                </a:solidFill>
              </a:rPr>
              <a:t>Elaboración propia</a:t>
            </a:r>
            <a:endParaRPr lang="es-ES" sz="1100" dirty="0">
              <a:solidFill>
                <a:schemeClr val="bg1"/>
              </a:solidFill>
            </a:endParaRPr>
          </a:p>
        </p:txBody>
      </p:sp>
    </p:spTree>
    <p:extLst>
      <p:ext uri="{BB962C8B-B14F-4D97-AF65-F5344CB8AC3E}">
        <p14:creationId xmlns:p14="http://schemas.microsoft.com/office/powerpoint/2010/main" val="1431634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0320" r="17609" b="27258"/>
          <a:stretch/>
        </p:blipFill>
        <p:spPr bwMode="auto">
          <a:xfrm>
            <a:off x="853998" y="844059"/>
            <a:ext cx="6814770" cy="5355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Llamada con línea 1 (barra de énfasis)"/>
          <p:cNvSpPr/>
          <p:nvPr/>
        </p:nvSpPr>
        <p:spPr>
          <a:xfrm>
            <a:off x="9805214" y="880635"/>
            <a:ext cx="1996887" cy="497593"/>
          </a:xfrm>
          <a:prstGeom prst="accentCallout1">
            <a:avLst>
              <a:gd name="adj1" fmla="val 18750"/>
              <a:gd name="adj2" fmla="val -8333"/>
              <a:gd name="adj3" fmla="val 99856"/>
              <a:gd name="adj4" fmla="val -8028"/>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Doble clip en encabezado</a:t>
            </a:r>
            <a:endParaRPr lang="es-ES" sz="1500" i="1" dirty="0">
              <a:solidFill>
                <a:schemeClr val="tx1"/>
              </a:solidFill>
            </a:endParaRPr>
          </a:p>
        </p:txBody>
      </p:sp>
      <p:sp>
        <p:nvSpPr>
          <p:cNvPr id="6" name="5 Llamada con línea 1 (barra de énfasis)"/>
          <p:cNvSpPr/>
          <p:nvPr/>
        </p:nvSpPr>
        <p:spPr>
          <a:xfrm>
            <a:off x="9805215" y="1448966"/>
            <a:ext cx="1996887" cy="497593"/>
          </a:xfrm>
          <a:prstGeom prst="accentCallout1">
            <a:avLst>
              <a:gd name="adj1" fmla="val 18750"/>
              <a:gd name="adj2" fmla="val -8333"/>
              <a:gd name="adj3" fmla="val -61857"/>
              <a:gd name="adj4" fmla="val -332230"/>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Diseño</a:t>
            </a:r>
            <a:endParaRPr lang="es-ES" sz="1500" i="1" dirty="0">
              <a:solidFill>
                <a:schemeClr val="tx1"/>
              </a:solidFill>
            </a:endParaRPr>
          </a:p>
        </p:txBody>
      </p:sp>
      <p:sp>
        <p:nvSpPr>
          <p:cNvPr id="7" name="6 Llamada con línea 1 (barra de énfasis)"/>
          <p:cNvSpPr/>
          <p:nvPr/>
        </p:nvSpPr>
        <p:spPr>
          <a:xfrm>
            <a:off x="9826752" y="2016292"/>
            <a:ext cx="1996887" cy="497593"/>
          </a:xfrm>
          <a:prstGeom prst="accentCallout1">
            <a:avLst>
              <a:gd name="adj1" fmla="val 18750"/>
              <a:gd name="adj2" fmla="val -8333"/>
              <a:gd name="adj3" fmla="val -59408"/>
              <a:gd name="adj4" fmla="val -378023"/>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Deseleccionar “vincular al anterior”</a:t>
            </a:r>
            <a:endParaRPr lang="es-ES" sz="1500" i="1" dirty="0">
              <a:solidFill>
                <a:schemeClr val="tx1"/>
              </a:solidFill>
            </a:endParaRPr>
          </a:p>
        </p:txBody>
      </p:sp>
      <p:sp>
        <p:nvSpPr>
          <p:cNvPr id="8" name="7 Llamada con línea 1 (barra de énfasis)"/>
          <p:cNvSpPr/>
          <p:nvPr/>
        </p:nvSpPr>
        <p:spPr>
          <a:xfrm>
            <a:off x="9826752" y="2605325"/>
            <a:ext cx="1996887" cy="497593"/>
          </a:xfrm>
          <a:prstGeom prst="accentCallout1">
            <a:avLst>
              <a:gd name="adj1" fmla="val 18750"/>
              <a:gd name="adj2" fmla="val -8333"/>
              <a:gd name="adj3" fmla="val 97405"/>
              <a:gd name="adj4" fmla="val -7419"/>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Cerrar encabezado</a:t>
            </a:r>
            <a:endParaRPr lang="es-ES" sz="1500" i="1" dirty="0">
              <a:solidFill>
                <a:schemeClr val="tx1"/>
              </a:solidFill>
            </a:endParaRPr>
          </a:p>
        </p:txBody>
      </p:sp>
      <p:sp>
        <p:nvSpPr>
          <p:cNvPr id="12" name="11 Rectángulo"/>
          <p:cNvSpPr/>
          <p:nvPr/>
        </p:nvSpPr>
        <p:spPr>
          <a:xfrm>
            <a:off x="2519741" y="187422"/>
            <a:ext cx="7605752" cy="523220"/>
          </a:xfrm>
          <a:prstGeom prst="rect">
            <a:avLst/>
          </a:prstGeom>
        </p:spPr>
        <p:txBody>
          <a:bodyPr wrap="square">
            <a:spAutoFit/>
          </a:bodyPr>
          <a:lstStyle/>
          <a:p>
            <a:r>
              <a:rPr lang="es-CO" sz="2800" b="1" dirty="0" smtClean="0">
                <a:solidFill>
                  <a:schemeClr val="bg1"/>
                </a:solidFill>
                <a:latin typeface="Arial"/>
                <a:ea typeface="+mj-ea"/>
                <a:cs typeface="+mj-cs"/>
              </a:rPr>
              <a:t>Paginación</a:t>
            </a:r>
          </a:p>
        </p:txBody>
      </p:sp>
      <p:sp>
        <p:nvSpPr>
          <p:cNvPr id="10" name="9 CuadroTexto"/>
          <p:cNvSpPr txBox="1"/>
          <p:nvPr/>
        </p:nvSpPr>
        <p:spPr>
          <a:xfrm>
            <a:off x="853998" y="5929708"/>
            <a:ext cx="3568561" cy="261610"/>
          </a:xfrm>
          <a:prstGeom prst="rect">
            <a:avLst/>
          </a:prstGeom>
          <a:noFill/>
        </p:spPr>
        <p:txBody>
          <a:bodyPr wrap="square" rtlCol="0">
            <a:spAutoFit/>
          </a:bodyPr>
          <a:lstStyle/>
          <a:p>
            <a:r>
              <a:rPr lang="es-ES" sz="1100" dirty="0" smtClean="0"/>
              <a:t>Elaboración propia</a:t>
            </a:r>
            <a:endParaRPr lang="es-ES" sz="1100" dirty="0"/>
          </a:p>
        </p:txBody>
      </p:sp>
    </p:spTree>
    <p:extLst>
      <p:ext uri="{BB962C8B-B14F-4D97-AF65-F5344CB8AC3E}">
        <p14:creationId xmlns:p14="http://schemas.microsoft.com/office/powerpoint/2010/main" val="3625394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pic>
        <p:nvPicPr>
          <p:cNvPr id="4"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33332" b="50000"/>
          <a:stretch/>
        </p:blipFill>
        <p:spPr bwMode="auto">
          <a:xfrm>
            <a:off x="878006" y="980052"/>
            <a:ext cx="6957456" cy="293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Llamada con línea 1 (barra de énfasis)"/>
          <p:cNvSpPr/>
          <p:nvPr/>
        </p:nvSpPr>
        <p:spPr>
          <a:xfrm>
            <a:off x="9966578" y="731256"/>
            <a:ext cx="1996887" cy="497593"/>
          </a:xfrm>
          <a:prstGeom prst="accentCallout1">
            <a:avLst>
              <a:gd name="adj1" fmla="val 18750"/>
              <a:gd name="adj2" fmla="val -8333"/>
              <a:gd name="adj3" fmla="val 107545"/>
              <a:gd name="adj4" fmla="val -410518"/>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Insertar</a:t>
            </a:r>
            <a:endParaRPr lang="es-ES" sz="1500" i="1" dirty="0">
              <a:solidFill>
                <a:schemeClr val="tx1"/>
              </a:solidFill>
            </a:endParaRPr>
          </a:p>
        </p:txBody>
      </p:sp>
      <p:sp>
        <p:nvSpPr>
          <p:cNvPr id="6" name="5 Llamada con línea 1 (barra de énfasis)"/>
          <p:cNvSpPr/>
          <p:nvPr/>
        </p:nvSpPr>
        <p:spPr>
          <a:xfrm>
            <a:off x="9966578" y="1381249"/>
            <a:ext cx="1996887" cy="497593"/>
          </a:xfrm>
          <a:prstGeom prst="accentCallout1">
            <a:avLst>
              <a:gd name="adj1" fmla="val 18750"/>
              <a:gd name="adj2" fmla="val -8333"/>
              <a:gd name="adj3" fmla="val 49948"/>
              <a:gd name="adj4" fmla="val -179488"/>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Número de página</a:t>
            </a:r>
            <a:endParaRPr lang="es-ES" sz="1500" i="1" dirty="0">
              <a:solidFill>
                <a:schemeClr val="tx1"/>
              </a:solidFill>
            </a:endParaRPr>
          </a:p>
        </p:txBody>
      </p:sp>
      <p:sp>
        <p:nvSpPr>
          <p:cNvPr id="7" name="6 Llamada con línea 1 (barra de énfasis)"/>
          <p:cNvSpPr/>
          <p:nvPr/>
        </p:nvSpPr>
        <p:spPr>
          <a:xfrm>
            <a:off x="9966578" y="2041508"/>
            <a:ext cx="1996887" cy="497593"/>
          </a:xfrm>
          <a:prstGeom prst="accentCallout1">
            <a:avLst>
              <a:gd name="adj1" fmla="val 18750"/>
              <a:gd name="adj2" fmla="val -8333"/>
              <a:gd name="adj3" fmla="val 94730"/>
              <a:gd name="adj4" fmla="val -152820"/>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Formato de paginación</a:t>
            </a:r>
            <a:endParaRPr lang="es-ES" sz="1500" i="1" dirty="0">
              <a:solidFill>
                <a:schemeClr val="tx1"/>
              </a:solidFill>
            </a:endParaRPr>
          </a:p>
        </p:txBody>
      </p:sp>
      <p:sp>
        <p:nvSpPr>
          <p:cNvPr id="9" name="8 Rectángulo"/>
          <p:cNvSpPr/>
          <p:nvPr/>
        </p:nvSpPr>
        <p:spPr>
          <a:xfrm>
            <a:off x="2519741" y="187422"/>
            <a:ext cx="7605752" cy="523220"/>
          </a:xfrm>
          <a:prstGeom prst="rect">
            <a:avLst/>
          </a:prstGeom>
        </p:spPr>
        <p:txBody>
          <a:bodyPr wrap="square">
            <a:spAutoFit/>
          </a:bodyPr>
          <a:lstStyle/>
          <a:p>
            <a:r>
              <a:rPr lang="es-CO" sz="2800" b="1" dirty="0" smtClean="0">
                <a:solidFill>
                  <a:schemeClr val="bg1"/>
                </a:solidFill>
                <a:latin typeface="Arial"/>
                <a:ea typeface="+mj-ea"/>
                <a:cs typeface="+mj-cs"/>
              </a:rPr>
              <a:t>Paginación</a:t>
            </a:r>
          </a:p>
        </p:txBody>
      </p:sp>
      <p:pic>
        <p:nvPicPr>
          <p:cNvPr id="512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1487" t="31264" r="40828" b="37471"/>
          <a:stretch/>
        </p:blipFill>
        <p:spPr bwMode="auto">
          <a:xfrm>
            <a:off x="4974987" y="3040146"/>
            <a:ext cx="2695259" cy="268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Llamada con línea 1 (barra de énfasis)"/>
          <p:cNvSpPr/>
          <p:nvPr/>
        </p:nvSpPr>
        <p:spPr>
          <a:xfrm>
            <a:off x="9966578" y="2710804"/>
            <a:ext cx="1996887" cy="497593"/>
          </a:xfrm>
          <a:prstGeom prst="accentCallout1">
            <a:avLst>
              <a:gd name="adj1" fmla="val 18750"/>
              <a:gd name="adj2" fmla="val -8333"/>
              <a:gd name="adj3" fmla="val 139228"/>
              <a:gd name="adj4" fmla="val -124717"/>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Formato de paginación </a:t>
            </a:r>
            <a:endParaRPr lang="es-ES" sz="1500" i="1" dirty="0">
              <a:solidFill>
                <a:schemeClr val="tx1"/>
              </a:solidFill>
            </a:endParaRPr>
          </a:p>
        </p:txBody>
      </p:sp>
      <p:sp>
        <p:nvSpPr>
          <p:cNvPr id="12" name="11 Llamada con línea 1 (barra de énfasis)"/>
          <p:cNvSpPr/>
          <p:nvPr/>
        </p:nvSpPr>
        <p:spPr>
          <a:xfrm>
            <a:off x="9966578" y="3360797"/>
            <a:ext cx="1996887" cy="770621"/>
          </a:xfrm>
          <a:prstGeom prst="accentCallout1">
            <a:avLst>
              <a:gd name="adj1" fmla="val 18750"/>
              <a:gd name="adj2" fmla="val -8333"/>
              <a:gd name="adj3" fmla="val 196835"/>
              <a:gd name="adj4" fmla="val -236332"/>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Deseleccionar “Continuar con la anterior”</a:t>
            </a:r>
            <a:endParaRPr lang="es-ES" sz="1500" i="1" dirty="0">
              <a:solidFill>
                <a:schemeClr val="tx1"/>
              </a:solidFill>
            </a:endParaRPr>
          </a:p>
        </p:txBody>
      </p:sp>
      <p:sp>
        <p:nvSpPr>
          <p:cNvPr id="14" name="13 Llamada con línea 1 (barra de énfasis)"/>
          <p:cNvSpPr/>
          <p:nvPr/>
        </p:nvSpPr>
        <p:spPr>
          <a:xfrm>
            <a:off x="9966578" y="4304844"/>
            <a:ext cx="1996887" cy="497593"/>
          </a:xfrm>
          <a:prstGeom prst="accentCallout1">
            <a:avLst>
              <a:gd name="adj1" fmla="val 18750"/>
              <a:gd name="adj2" fmla="val -8333"/>
              <a:gd name="adj3" fmla="val 145424"/>
              <a:gd name="adj4" fmla="val -178084"/>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indicar el número de inicio.</a:t>
            </a:r>
            <a:endParaRPr lang="es-ES" sz="1500" i="1" dirty="0">
              <a:solidFill>
                <a:schemeClr val="tx1"/>
              </a:solidFill>
            </a:endParaRPr>
          </a:p>
        </p:txBody>
      </p:sp>
      <p:sp>
        <p:nvSpPr>
          <p:cNvPr id="15" name="14 CuadroTexto"/>
          <p:cNvSpPr txBox="1"/>
          <p:nvPr/>
        </p:nvSpPr>
        <p:spPr>
          <a:xfrm>
            <a:off x="735460" y="5929708"/>
            <a:ext cx="3568561" cy="261610"/>
          </a:xfrm>
          <a:prstGeom prst="rect">
            <a:avLst/>
          </a:prstGeom>
          <a:noFill/>
        </p:spPr>
        <p:txBody>
          <a:bodyPr wrap="square" rtlCol="0">
            <a:spAutoFit/>
          </a:bodyPr>
          <a:lstStyle/>
          <a:p>
            <a:r>
              <a:rPr lang="es-ES" sz="1100" dirty="0" smtClean="0"/>
              <a:t>Elaboración propia</a:t>
            </a:r>
            <a:endParaRPr lang="es-ES" sz="1100" dirty="0"/>
          </a:p>
        </p:txBody>
      </p:sp>
    </p:spTree>
    <p:extLst>
      <p:ext uri="{BB962C8B-B14F-4D97-AF65-F5344CB8AC3E}">
        <p14:creationId xmlns:p14="http://schemas.microsoft.com/office/powerpoint/2010/main" val="434204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88388" cy="6858000"/>
          </a:xfrm>
        </p:spPr>
      </p:pic>
      <p:sp>
        <p:nvSpPr>
          <p:cNvPr id="4" name="2 CuadroTexto"/>
          <p:cNvSpPr txBox="1"/>
          <p:nvPr/>
        </p:nvSpPr>
        <p:spPr>
          <a:xfrm>
            <a:off x="53511" y="6008583"/>
            <a:ext cx="7964388" cy="369332"/>
          </a:xfrm>
          <a:prstGeom prst="rect">
            <a:avLst/>
          </a:prstGeom>
          <a:noFill/>
        </p:spPr>
        <p:txBody>
          <a:bodyPr wrap="square" rtlCol="0">
            <a:spAutoFit/>
          </a:bodyPr>
          <a:ls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s-CO" dirty="0" smtClean="0">
                <a:solidFill>
                  <a:schemeClr val="bg1"/>
                </a:solidFill>
                <a:latin typeface="Arial"/>
                <a:ea typeface="+mj-ea"/>
                <a:cs typeface="+mj-cs"/>
              </a:rPr>
              <a:t>Bibliotecólogo Luis Alejandro Guzmán</a:t>
            </a:r>
          </a:p>
        </p:txBody>
      </p:sp>
      <p:sp>
        <p:nvSpPr>
          <p:cNvPr id="5" name="3 CuadroTexto"/>
          <p:cNvSpPr txBox="1"/>
          <p:nvPr/>
        </p:nvSpPr>
        <p:spPr>
          <a:xfrm>
            <a:off x="-1" y="6375550"/>
            <a:ext cx="8484243" cy="276999"/>
          </a:xfrm>
          <a:prstGeom prst="rect">
            <a:avLst/>
          </a:prstGeom>
          <a:noFill/>
        </p:spPr>
        <p:txBody>
          <a:bodyPr wrap="square" rtlCol="0">
            <a:spAutoFit/>
          </a:bodyPr>
          <a:ls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s-CO" sz="1200" dirty="0" smtClean="0">
                <a:solidFill>
                  <a:schemeClr val="bg1"/>
                </a:solidFill>
                <a:latin typeface="Arial"/>
                <a:ea typeface="+mj-ea"/>
                <a:cs typeface="+mj-cs"/>
              </a:rPr>
              <a:t>Universidad Pedagógica Nacional – Subdirección de Biblioteca, Documentación y Recursos Bibliográficos</a:t>
            </a:r>
          </a:p>
        </p:txBody>
      </p:sp>
      <p:sp>
        <p:nvSpPr>
          <p:cNvPr id="6" name="5 Rectángulo"/>
          <p:cNvSpPr/>
          <p:nvPr/>
        </p:nvSpPr>
        <p:spPr>
          <a:xfrm>
            <a:off x="53511" y="2542207"/>
            <a:ext cx="10861416" cy="1099981"/>
          </a:xfrm>
          <a:prstGeom prst="rect">
            <a:avLst/>
          </a:prstGeom>
        </p:spPr>
        <p:txBody>
          <a:bodyPr wrap="square">
            <a:spAutoFit/>
          </a:bodyPr>
          <a:ls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lnSpc>
                <a:spcPct val="120000"/>
              </a:lnSpc>
              <a:spcBef>
                <a:spcPct val="0"/>
              </a:spcBef>
              <a:defRPr/>
            </a:pPr>
            <a:r>
              <a:rPr lang="es-CO" sz="6000" dirty="0" smtClean="0">
                <a:solidFill>
                  <a:schemeClr val="bg1"/>
                </a:solidFill>
                <a:latin typeface="Trebuchet MS"/>
                <a:ea typeface="MS PGothic" pitchFamily="34" charset="-128"/>
                <a:cs typeface="Trebuchet MS"/>
              </a:rPr>
              <a:t>Formación de Usuarios</a:t>
            </a:r>
            <a:endParaRPr lang="es-ES" sz="1400" dirty="0">
              <a:solidFill>
                <a:schemeClr val="bg1"/>
              </a:solidFill>
              <a:latin typeface="Trebuchet MS"/>
              <a:ea typeface="MS PGothic" pitchFamily="34" charset="-128"/>
              <a:cs typeface="Trebuchet MS"/>
            </a:endParaRPr>
          </a:p>
        </p:txBody>
      </p:sp>
      <p:sp>
        <p:nvSpPr>
          <p:cNvPr id="9" name="8 CuadroTexto"/>
          <p:cNvSpPr txBox="1"/>
          <p:nvPr/>
        </p:nvSpPr>
        <p:spPr>
          <a:xfrm>
            <a:off x="6847214" y="3840565"/>
            <a:ext cx="3941724" cy="584775"/>
          </a:xfrm>
          <a:prstGeom prst="rect">
            <a:avLst/>
          </a:prstGeom>
          <a:noFill/>
        </p:spPr>
        <p:txBody>
          <a:bodyPr wrap="square" rtlCol="0">
            <a:spAutoFit/>
          </a:bodyPr>
          <a:lstStyle/>
          <a:p>
            <a:pPr algn="r"/>
            <a:r>
              <a:rPr lang="es-ES" sz="3200" dirty="0" smtClean="0">
                <a:solidFill>
                  <a:schemeClr val="bg1"/>
                </a:solidFill>
              </a:rPr>
              <a:t>Manual APA</a:t>
            </a:r>
            <a:endParaRPr lang="es-ES" sz="3200" dirty="0">
              <a:solidFill>
                <a:schemeClr val="bg1"/>
              </a:solidFill>
            </a:endParaRPr>
          </a:p>
        </p:txBody>
      </p:sp>
      <p:sp>
        <p:nvSpPr>
          <p:cNvPr id="8" name="2 CuadroTexto"/>
          <p:cNvSpPr txBox="1"/>
          <p:nvPr/>
        </p:nvSpPr>
        <p:spPr>
          <a:xfrm>
            <a:off x="55783" y="5751543"/>
            <a:ext cx="7964388" cy="369332"/>
          </a:xfrm>
          <a:prstGeom prst="rect">
            <a:avLst/>
          </a:prstGeom>
          <a:noFill/>
        </p:spPr>
        <p:txBody>
          <a:bodyPr wrap="square" rtlCol="0">
            <a:spAutoFit/>
          </a:bodyPr>
          <a:ls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s-CO" dirty="0" smtClean="0">
                <a:solidFill>
                  <a:schemeClr val="bg1"/>
                </a:solidFill>
                <a:latin typeface="Arial"/>
                <a:ea typeface="+mj-ea"/>
                <a:cs typeface="+mj-cs"/>
              </a:rPr>
              <a:t>Expositor:</a:t>
            </a:r>
          </a:p>
        </p:txBody>
      </p:sp>
      <p:sp>
        <p:nvSpPr>
          <p:cNvPr id="2" name="1 Rectángulo"/>
          <p:cNvSpPr/>
          <p:nvPr/>
        </p:nvSpPr>
        <p:spPr>
          <a:xfrm>
            <a:off x="11264674" y="4834"/>
            <a:ext cx="923714" cy="646331"/>
          </a:xfrm>
          <a:prstGeom prst="rect">
            <a:avLst/>
          </a:prstGeom>
        </p:spPr>
        <p:txBody>
          <a:bodyPr wrap="none">
            <a:spAutoFit/>
          </a:bodyPr>
          <a:lstStyle/>
          <a:p>
            <a:r>
              <a:rPr lang="es-ES" dirty="0" err="1" smtClean="0">
                <a:solidFill>
                  <a:schemeClr val="bg1"/>
                </a:solidFill>
              </a:rPr>
              <a:t>Crt</a:t>
            </a:r>
            <a:r>
              <a:rPr lang="es-ES" dirty="0" smtClean="0">
                <a:solidFill>
                  <a:schemeClr val="bg1"/>
                </a:solidFill>
              </a:rPr>
              <a:t> + u</a:t>
            </a:r>
          </a:p>
          <a:p>
            <a:r>
              <a:rPr lang="es-ES" dirty="0" smtClean="0">
                <a:solidFill>
                  <a:schemeClr val="bg1"/>
                </a:solidFill>
              </a:rPr>
              <a:t>=rand </a:t>
            </a:r>
            <a:r>
              <a:rPr lang="es-ES" dirty="0">
                <a:solidFill>
                  <a:schemeClr val="bg1"/>
                </a:solidFill>
              </a:rPr>
              <a:t>()</a:t>
            </a:r>
          </a:p>
        </p:txBody>
      </p:sp>
    </p:spTree>
    <p:extLst>
      <p:ext uri="{BB962C8B-B14F-4D97-AF65-F5344CB8AC3E}">
        <p14:creationId xmlns:p14="http://schemas.microsoft.com/office/powerpoint/2010/main" val="2342354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10" name="9 Rectángulo"/>
          <p:cNvSpPr/>
          <p:nvPr/>
        </p:nvSpPr>
        <p:spPr>
          <a:xfrm>
            <a:off x="1064525" y="1142984"/>
            <a:ext cx="7646696" cy="584775"/>
          </a:xfrm>
          <a:prstGeom prst="rect">
            <a:avLst/>
          </a:prstGeom>
        </p:spPr>
        <p:txBody>
          <a:bodyPr wrap="square">
            <a:spAutoFit/>
          </a:bodyPr>
          <a:lstStyle/>
          <a:p>
            <a:r>
              <a:rPr lang="es-CO" sz="3200" b="1" dirty="0" smtClean="0">
                <a:solidFill>
                  <a:schemeClr val="bg1"/>
                </a:solidFill>
                <a:latin typeface="Arial"/>
                <a:ea typeface="+mj-ea"/>
                <a:cs typeface="+mj-cs"/>
              </a:rPr>
              <a:t>Insertar tablas</a:t>
            </a:r>
          </a:p>
        </p:txBody>
      </p:sp>
      <p:sp>
        <p:nvSpPr>
          <p:cNvPr id="5" name="4 CuadroTexto"/>
          <p:cNvSpPr txBox="1"/>
          <p:nvPr/>
        </p:nvSpPr>
        <p:spPr>
          <a:xfrm>
            <a:off x="1068996" y="2232154"/>
            <a:ext cx="10534425" cy="4093428"/>
          </a:xfrm>
          <a:prstGeom prst="rect">
            <a:avLst/>
          </a:prstGeom>
          <a:noFill/>
        </p:spPr>
        <p:txBody>
          <a:bodyPr wrap="square" rtlCol="0">
            <a:spAutoFit/>
          </a:bodyPr>
          <a:lstStyle/>
          <a:p>
            <a:r>
              <a:rPr lang="es-ES" sz="2000" dirty="0">
                <a:solidFill>
                  <a:schemeClr val="bg1"/>
                </a:solidFill>
                <a:latin typeface="Arial" panose="020B0604020202020204" pitchFamily="34" charset="0"/>
                <a:ea typeface="+mj-ea"/>
                <a:cs typeface="Arial" panose="020B0604020202020204" pitchFamily="34" charset="0"/>
              </a:rPr>
              <a:t>Las tablas emplean un encabezamiento superior y se enumeran consecutivamente, el titulo de la tabla se hace en cursiva (la palabra “Tabla” y el consecutivo que le corresponde van sin cursiva). Ejemplo Tabla A, Tabla 1…  Las tablas solamente utilizan líneas principales de división horizontal y eventualmente pueden tener notas aclaratorias en la parte inferior.</a:t>
            </a:r>
          </a:p>
          <a:p>
            <a:endParaRPr lang="es-ES" sz="2000" dirty="0">
              <a:solidFill>
                <a:schemeClr val="bg1"/>
              </a:solidFill>
              <a:latin typeface="Arial" panose="020B0604020202020204" pitchFamily="34" charset="0"/>
              <a:ea typeface="+mj-ea"/>
              <a:cs typeface="Arial" panose="020B0604020202020204" pitchFamily="34" charset="0"/>
            </a:endParaRPr>
          </a:p>
          <a:p>
            <a:r>
              <a:rPr lang="es-ES" sz="2000" dirty="0">
                <a:solidFill>
                  <a:schemeClr val="bg1"/>
                </a:solidFill>
                <a:latin typeface="Arial" panose="020B0604020202020204" pitchFamily="34" charset="0"/>
                <a:ea typeface="+mj-ea"/>
                <a:cs typeface="Arial" panose="020B0604020202020204" pitchFamily="34" charset="0"/>
              </a:rPr>
              <a:t>     Si la tabla ha sido tomada de otro documento o fuente original, se debe insertar la correspondiente nota con la cita de referencia y autorización del autor</a:t>
            </a:r>
          </a:p>
          <a:p>
            <a:endParaRPr lang="es-ES" sz="2000" dirty="0">
              <a:solidFill>
                <a:schemeClr val="bg1"/>
              </a:solidFill>
              <a:latin typeface="Arial" panose="020B0604020202020204" pitchFamily="34" charset="0"/>
              <a:ea typeface="+mj-ea"/>
              <a:cs typeface="Arial" panose="020B0604020202020204" pitchFamily="34" charset="0"/>
            </a:endParaRPr>
          </a:p>
          <a:p>
            <a:r>
              <a:rPr lang="es-ES" sz="2000" dirty="0">
                <a:solidFill>
                  <a:schemeClr val="bg1"/>
                </a:solidFill>
                <a:latin typeface="Arial" panose="020B0604020202020204" pitchFamily="34" charset="0"/>
                <a:ea typeface="+mj-ea"/>
                <a:cs typeface="Arial" panose="020B0604020202020204" pitchFamily="34" charset="0"/>
              </a:rPr>
              <a:t>     Las tablas deben de tener una relación con el texto o párrafo anterior y posterior, sin duplicar la información solo se resalta algo de la información. En este sentido cuando se hace llamado de la tabla en el texto se puede referir como: …en la tabla 5 se muestra que…</a:t>
            </a:r>
          </a:p>
          <a:p>
            <a:endParaRPr lang="es-ES" sz="2000" dirty="0" smtClean="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615892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5" name="4 Rectángulo"/>
          <p:cNvSpPr/>
          <p:nvPr/>
        </p:nvSpPr>
        <p:spPr>
          <a:xfrm>
            <a:off x="2441096" y="170064"/>
            <a:ext cx="7605752" cy="523220"/>
          </a:xfrm>
          <a:prstGeom prst="rect">
            <a:avLst/>
          </a:prstGeom>
        </p:spPr>
        <p:txBody>
          <a:bodyPr wrap="square">
            <a:spAutoFit/>
          </a:bodyPr>
          <a:lstStyle/>
          <a:p>
            <a:r>
              <a:rPr lang="es-CO" sz="2800" b="1" dirty="0" smtClean="0">
                <a:solidFill>
                  <a:schemeClr val="bg1"/>
                </a:solidFill>
                <a:latin typeface="Arial"/>
                <a:ea typeface="+mj-ea"/>
                <a:cs typeface="+mj-cs"/>
              </a:rPr>
              <a:t>Insertar tablas</a:t>
            </a:r>
          </a:p>
        </p:txBody>
      </p:sp>
      <p:pic>
        <p:nvPicPr>
          <p:cNvPr id="819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50993" b="53542"/>
          <a:stretch/>
        </p:blipFill>
        <p:spPr bwMode="auto">
          <a:xfrm>
            <a:off x="887095" y="1437683"/>
            <a:ext cx="7468628" cy="398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Llamada con línea 1 (barra de énfasis)"/>
          <p:cNvSpPr/>
          <p:nvPr/>
        </p:nvSpPr>
        <p:spPr>
          <a:xfrm>
            <a:off x="9588119" y="995818"/>
            <a:ext cx="1996887" cy="497593"/>
          </a:xfrm>
          <a:prstGeom prst="accentCallout1">
            <a:avLst>
              <a:gd name="adj1" fmla="val 18750"/>
              <a:gd name="adj2" fmla="val -8333"/>
              <a:gd name="adj3" fmla="val 148733"/>
              <a:gd name="adj4" fmla="val -354463"/>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Insertar</a:t>
            </a:r>
            <a:endParaRPr lang="es-ES" sz="1500" i="1" dirty="0">
              <a:solidFill>
                <a:schemeClr val="tx1"/>
              </a:solidFill>
            </a:endParaRPr>
          </a:p>
        </p:txBody>
      </p:sp>
      <p:sp>
        <p:nvSpPr>
          <p:cNvPr id="9" name="8 Llamada con línea 1 (barra de énfasis)"/>
          <p:cNvSpPr/>
          <p:nvPr/>
        </p:nvSpPr>
        <p:spPr>
          <a:xfrm>
            <a:off x="9588119" y="1645811"/>
            <a:ext cx="1996887" cy="497593"/>
          </a:xfrm>
          <a:prstGeom prst="accentCallout1">
            <a:avLst>
              <a:gd name="adj1" fmla="val 18750"/>
              <a:gd name="adj2" fmla="val -8333"/>
              <a:gd name="adj3" fmla="val 154504"/>
              <a:gd name="adj4" fmla="val -342916"/>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Tabla</a:t>
            </a:r>
            <a:endParaRPr lang="es-ES" sz="1500" i="1" dirty="0">
              <a:solidFill>
                <a:schemeClr val="tx1"/>
              </a:solidFill>
            </a:endParaRPr>
          </a:p>
        </p:txBody>
      </p:sp>
      <p:sp>
        <p:nvSpPr>
          <p:cNvPr id="10" name="9 Llamada con línea 1 (barra de énfasis)"/>
          <p:cNvSpPr/>
          <p:nvPr/>
        </p:nvSpPr>
        <p:spPr>
          <a:xfrm>
            <a:off x="9588119" y="2306070"/>
            <a:ext cx="1996887" cy="497593"/>
          </a:xfrm>
          <a:prstGeom prst="accentCallout1">
            <a:avLst>
              <a:gd name="adj1" fmla="val 18750"/>
              <a:gd name="adj2" fmla="val -8333"/>
              <a:gd name="adj3" fmla="val 259484"/>
              <a:gd name="adj4" fmla="val -321774"/>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Seleccionar el número de filas y columnas</a:t>
            </a:r>
            <a:endParaRPr lang="es-ES" sz="1500" i="1" dirty="0">
              <a:solidFill>
                <a:schemeClr val="tx1"/>
              </a:solidFill>
            </a:endParaRPr>
          </a:p>
        </p:txBody>
      </p:sp>
      <p:sp>
        <p:nvSpPr>
          <p:cNvPr id="11" name="10 Llamada con línea 1 (barra de énfasis)"/>
          <p:cNvSpPr/>
          <p:nvPr/>
        </p:nvSpPr>
        <p:spPr>
          <a:xfrm>
            <a:off x="9588119" y="2975366"/>
            <a:ext cx="1996887" cy="497593"/>
          </a:xfrm>
          <a:prstGeom prst="accentCallout1">
            <a:avLst>
              <a:gd name="adj1" fmla="val 18750"/>
              <a:gd name="adj2" fmla="val -8333"/>
              <a:gd name="adj3" fmla="val 272299"/>
              <a:gd name="adj4" fmla="val -302356"/>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Insertar tabla</a:t>
            </a:r>
            <a:endParaRPr lang="es-ES" sz="1500" i="1" dirty="0">
              <a:solidFill>
                <a:schemeClr val="tx1"/>
              </a:solidFill>
            </a:endParaRPr>
          </a:p>
        </p:txBody>
      </p:sp>
      <p:sp>
        <p:nvSpPr>
          <p:cNvPr id="12" name="11 Llamada con línea 1 (barra de énfasis)"/>
          <p:cNvSpPr/>
          <p:nvPr/>
        </p:nvSpPr>
        <p:spPr>
          <a:xfrm>
            <a:off x="9588119" y="3625359"/>
            <a:ext cx="1996887" cy="770621"/>
          </a:xfrm>
          <a:prstGeom prst="accentCallout1">
            <a:avLst>
              <a:gd name="adj1" fmla="val 18750"/>
              <a:gd name="adj2" fmla="val -8333"/>
              <a:gd name="adj3" fmla="val 115002"/>
              <a:gd name="adj4" fmla="val -306598"/>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Dibujar tabla</a:t>
            </a:r>
            <a:endParaRPr lang="es-ES" sz="1500" i="1" dirty="0">
              <a:solidFill>
                <a:schemeClr val="tx1"/>
              </a:solidFill>
            </a:endParaRPr>
          </a:p>
        </p:txBody>
      </p:sp>
      <p:sp>
        <p:nvSpPr>
          <p:cNvPr id="14" name="13 Llamada con línea 1 (barra de énfasis)"/>
          <p:cNvSpPr/>
          <p:nvPr/>
        </p:nvSpPr>
        <p:spPr>
          <a:xfrm>
            <a:off x="9588119" y="4569406"/>
            <a:ext cx="1996887" cy="497593"/>
          </a:xfrm>
          <a:prstGeom prst="accentCallout1">
            <a:avLst>
              <a:gd name="adj1" fmla="val 18750"/>
              <a:gd name="adj2" fmla="val -8333"/>
              <a:gd name="adj3" fmla="val 69384"/>
              <a:gd name="adj4" fmla="val -280720"/>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Tabla de Excel</a:t>
            </a:r>
            <a:endParaRPr lang="es-ES" sz="1500" i="1" dirty="0">
              <a:solidFill>
                <a:schemeClr val="tx1"/>
              </a:solidFill>
            </a:endParaRPr>
          </a:p>
        </p:txBody>
      </p:sp>
      <p:sp>
        <p:nvSpPr>
          <p:cNvPr id="15" name="14 Llamada con línea 1 (barra de énfasis)"/>
          <p:cNvSpPr/>
          <p:nvPr/>
        </p:nvSpPr>
        <p:spPr>
          <a:xfrm>
            <a:off x="9588119" y="5171519"/>
            <a:ext cx="1996887" cy="497593"/>
          </a:xfrm>
          <a:prstGeom prst="accentCallout1">
            <a:avLst>
              <a:gd name="adj1" fmla="val 18750"/>
              <a:gd name="adj2" fmla="val -8333"/>
              <a:gd name="adj3" fmla="val 6017"/>
              <a:gd name="adj4" fmla="val -298879"/>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Tablas  rápidas</a:t>
            </a:r>
            <a:endParaRPr lang="es-ES" sz="1500" i="1" dirty="0">
              <a:solidFill>
                <a:schemeClr val="tx1"/>
              </a:solidFill>
            </a:endParaRPr>
          </a:p>
        </p:txBody>
      </p:sp>
      <p:sp>
        <p:nvSpPr>
          <p:cNvPr id="16" name="15 CuadroTexto"/>
          <p:cNvSpPr txBox="1"/>
          <p:nvPr/>
        </p:nvSpPr>
        <p:spPr>
          <a:xfrm>
            <a:off x="887095" y="5407502"/>
            <a:ext cx="3568561" cy="261610"/>
          </a:xfrm>
          <a:prstGeom prst="rect">
            <a:avLst/>
          </a:prstGeom>
          <a:noFill/>
        </p:spPr>
        <p:txBody>
          <a:bodyPr wrap="square" rtlCol="0">
            <a:spAutoFit/>
          </a:bodyPr>
          <a:lstStyle/>
          <a:p>
            <a:r>
              <a:rPr lang="es-ES" sz="1100" dirty="0" smtClean="0"/>
              <a:t>Elaboración propia</a:t>
            </a:r>
            <a:endParaRPr lang="es-ES" sz="1100" dirty="0"/>
          </a:p>
        </p:txBody>
      </p:sp>
    </p:spTree>
    <p:extLst>
      <p:ext uri="{BB962C8B-B14F-4D97-AF65-F5344CB8AC3E}">
        <p14:creationId xmlns:p14="http://schemas.microsoft.com/office/powerpoint/2010/main" val="3988115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8" name="7 Rectángulo"/>
          <p:cNvSpPr/>
          <p:nvPr/>
        </p:nvSpPr>
        <p:spPr>
          <a:xfrm>
            <a:off x="1064525" y="1142984"/>
            <a:ext cx="7646696" cy="584775"/>
          </a:xfrm>
          <a:prstGeom prst="rect">
            <a:avLst/>
          </a:prstGeom>
        </p:spPr>
        <p:txBody>
          <a:bodyPr wrap="square">
            <a:spAutoFit/>
          </a:bodyPr>
          <a:lstStyle/>
          <a:p>
            <a:r>
              <a:rPr lang="es-CO" sz="3200" b="1" dirty="0" smtClean="0">
                <a:latin typeface="Arial"/>
                <a:ea typeface="+mj-ea"/>
                <a:cs typeface="+mj-cs"/>
              </a:rPr>
              <a:t>Insertar tablas</a:t>
            </a:r>
          </a:p>
        </p:txBody>
      </p:sp>
      <p:sp>
        <p:nvSpPr>
          <p:cNvPr id="5" name="4 Rectángulo"/>
          <p:cNvSpPr/>
          <p:nvPr/>
        </p:nvSpPr>
        <p:spPr>
          <a:xfrm>
            <a:off x="2441096" y="170064"/>
            <a:ext cx="7605752" cy="523220"/>
          </a:xfrm>
          <a:prstGeom prst="rect">
            <a:avLst/>
          </a:prstGeom>
        </p:spPr>
        <p:txBody>
          <a:bodyPr wrap="square">
            <a:spAutoFit/>
          </a:bodyPr>
          <a:lstStyle/>
          <a:p>
            <a:r>
              <a:rPr lang="es-CO" sz="2800" b="1" dirty="0" smtClean="0">
                <a:solidFill>
                  <a:schemeClr val="bg1"/>
                </a:solidFill>
                <a:latin typeface="Arial"/>
                <a:ea typeface="+mj-ea"/>
                <a:cs typeface="+mj-cs"/>
              </a:rPr>
              <a:t>Insertar tablas</a:t>
            </a:r>
          </a:p>
        </p:txBody>
      </p:sp>
      <p:pic>
        <p:nvPicPr>
          <p:cNvPr id="819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9103" b="22053"/>
          <a:stretch/>
        </p:blipFill>
        <p:spPr bwMode="auto">
          <a:xfrm>
            <a:off x="769824" y="1032622"/>
            <a:ext cx="5975321" cy="514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Llamada con línea 1 (barra de énfasis)"/>
          <p:cNvSpPr/>
          <p:nvPr/>
        </p:nvSpPr>
        <p:spPr>
          <a:xfrm>
            <a:off x="7144464" y="857384"/>
            <a:ext cx="1996887" cy="497593"/>
          </a:xfrm>
          <a:prstGeom prst="accentCallout1">
            <a:avLst>
              <a:gd name="adj1" fmla="val 18750"/>
              <a:gd name="adj2" fmla="val -8333"/>
              <a:gd name="adj3" fmla="val 72693"/>
              <a:gd name="adj4" fmla="val -71821"/>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Diseño</a:t>
            </a:r>
            <a:endParaRPr lang="es-ES" sz="1500" i="1" dirty="0">
              <a:solidFill>
                <a:schemeClr val="tx1"/>
              </a:solidFill>
            </a:endParaRPr>
          </a:p>
        </p:txBody>
      </p:sp>
      <p:sp>
        <p:nvSpPr>
          <p:cNvPr id="9" name="8 Llamada con línea 1 (barra de énfasis)"/>
          <p:cNvSpPr/>
          <p:nvPr/>
        </p:nvSpPr>
        <p:spPr>
          <a:xfrm>
            <a:off x="7144464" y="1507377"/>
            <a:ext cx="1996887" cy="497593"/>
          </a:xfrm>
          <a:prstGeom prst="accentCallout1">
            <a:avLst>
              <a:gd name="adj1" fmla="val 18750"/>
              <a:gd name="adj2" fmla="val -8333"/>
              <a:gd name="adj3" fmla="val 46780"/>
              <a:gd name="adj4" fmla="val -181857"/>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La opción predeterminada</a:t>
            </a:r>
            <a:endParaRPr lang="es-ES" sz="1500" i="1" dirty="0">
              <a:solidFill>
                <a:schemeClr val="tx1"/>
              </a:solidFill>
            </a:endParaRPr>
          </a:p>
        </p:txBody>
      </p:sp>
      <p:sp>
        <p:nvSpPr>
          <p:cNvPr id="10" name="9 Llamada con línea 1 (barra de énfasis)"/>
          <p:cNvSpPr/>
          <p:nvPr/>
        </p:nvSpPr>
        <p:spPr>
          <a:xfrm>
            <a:off x="7144464" y="2167636"/>
            <a:ext cx="1996887" cy="497593"/>
          </a:xfrm>
          <a:prstGeom prst="accentCallout1">
            <a:avLst>
              <a:gd name="adj1" fmla="val 18750"/>
              <a:gd name="adj2" fmla="val -8333"/>
              <a:gd name="adj3" fmla="val 674539"/>
              <a:gd name="adj4" fmla="val -157557"/>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Modificar estilo de tabla</a:t>
            </a:r>
            <a:endParaRPr lang="es-ES" sz="1500" i="1" dirty="0">
              <a:solidFill>
                <a:schemeClr val="tx1"/>
              </a:solidFill>
            </a:endParaRPr>
          </a:p>
        </p:txBody>
      </p:sp>
      <p:sp>
        <p:nvSpPr>
          <p:cNvPr id="12" name="11 Llamada con línea 1 (barra de énfasis)"/>
          <p:cNvSpPr/>
          <p:nvPr/>
        </p:nvSpPr>
        <p:spPr>
          <a:xfrm>
            <a:off x="7144464" y="2808988"/>
            <a:ext cx="1996887" cy="620012"/>
          </a:xfrm>
          <a:prstGeom prst="accentCallout1">
            <a:avLst>
              <a:gd name="adj1" fmla="val 18750"/>
              <a:gd name="adj2" fmla="val -8333"/>
              <a:gd name="adj3" fmla="val 497546"/>
              <a:gd name="adj4" fmla="val -159751"/>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Nuevo estilo de tabla</a:t>
            </a:r>
            <a:endParaRPr lang="es-ES" sz="1500" i="1" dirty="0">
              <a:solidFill>
                <a:schemeClr val="tx1"/>
              </a:solidFill>
            </a:endParaRPr>
          </a:p>
        </p:txBody>
      </p:sp>
      <p:sp>
        <p:nvSpPr>
          <p:cNvPr id="11" name="10 CuadroTexto"/>
          <p:cNvSpPr txBox="1"/>
          <p:nvPr/>
        </p:nvSpPr>
        <p:spPr>
          <a:xfrm>
            <a:off x="810852" y="5950307"/>
            <a:ext cx="3568561" cy="261610"/>
          </a:xfrm>
          <a:prstGeom prst="rect">
            <a:avLst/>
          </a:prstGeom>
          <a:noFill/>
        </p:spPr>
        <p:txBody>
          <a:bodyPr wrap="square" rtlCol="0">
            <a:spAutoFit/>
          </a:bodyPr>
          <a:lstStyle/>
          <a:p>
            <a:r>
              <a:rPr lang="es-ES" sz="1100" dirty="0" smtClean="0"/>
              <a:t>Elaboración propia</a:t>
            </a:r>
            <a:endParaRPr lang="es-ES" sz="1100" dirty="0"/>
          </a:p>
        </p:txBody>
      </p:sp>
    </p:spTree>
    <p:extLst>
      <p:ext uri="{BB962C8B-B14F-4D97-AF65-F5344CB8AC3E}">
        <p14:creationId xmlns:p14="http://schemas.microsoft.com/office/powerpoint/2010/main" val="32787987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5" name="4 Rectángulo"/>
          <p:cNvSpPr/>
          <p:nvPr/>
        </p:nvSpPr>
        <p:spPr>
          <a:xfrm>
            <a:off x="2441096" y="170064"/>
            <a:ext cx="7605752" cy="523220"/>
          </a:xfrm>
          <a:prstGeom prst="rect">
            <a:avLst/>
          </a:prstGeom>
        </p:spPr>
        <p:txBody>
          <a:bodyPr wrap="square">
            <a:spAutoFit/>
          </a:bodyPr>
          <a:lstStyle/>
          <a:p>
            <a:r>
              <a:rPr lang="es-CO" sz="2800" b="1" dirty="0" smtClean="0">
                <a:solidFill>
                  <a:schemeClr val="bg1"/>
                </a:solidFill>
                <a:latin typeface="Arial"/>
                <a:ea typeface="+mj-ea"/>
                <a:cs typeface="+mj-cs"/>
              </a:rPr>
              <a:t>Insertar tablas</a:t>
            </a:r>
          </a:p>
        </p:txBody>
      </p:sp>
      <p:pic>
        <p:nvPicPr>
          <p:cNvPr id="921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311" t="12904" r="48586" b="26441"/>
          <a:stretch/>
        </p:blipFill>
        <p:spPr bwMode="auto">
          <a:xfrm>
            <a:off x="599077" y="939530"/>
            <a:ext cx="5959365" cy="519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Llamada con línea 1 (barra de énfasis)"/>
          <p:cNvSpPr/>
          <p:nvPr/>
        </p:nvSpPr>
        <p:spPr>
          <a:xfrm>
            <a:off x="6829144" y="857384"/>
            <a:ext cx="1996887" cy="497593"/>
          </a:xfrm>
          <a:prstGeom prst="accentCallout1">
            <a:avLst>
              <a:gd name="adj1" fmla="val 18750"/>
              <a:gd name="adj2" fmla="val -8333"/>
              <a:gd name="adj3" fmla="val 129723"/>
              <a:gd name="adj4" fmla="val -218669"/>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Título</a:t>
            </a:r>
            <a:endParaRPr lang="es-ES" sz="1500" i="1" dirty="0">
              <a:solidFill>
                <a:schemeClr val="tx1"/>
              </a:solidFill>
            </a:endParaRPr>
          </a:p>
        </p:txBody>
      </p:sp>
      <p:sp>
        <p:nvSpPr>
          <p:cNvPr id="9" name="8 Llamada con línea 1 (barra de énfasis)"/>
          <p:cNvSpPr/>
          <p:nvPr/>
        </p:nvSpPr>
        <p:spPr>
          <a:xfrm>
            <a:off x="6829144" y="1507377"/>
            <a:ext cx="1996887" cy="497593"/>
          </a:xfrm>
          <a:prstGeom prst="accentCallout1">
            <a:avLst>
              <a:gd name="adj1" fmla="val 18750"/>
              <a:gd name="adj2" fmla="val -8333"/>
              <a:gd name="adj3" fmla="val 40444"/>
              <a:gd name="adj4" fmla="val -27114"/>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Tipo de estilo</a:t>
            </a:r>
            <a:endParaRPr lang="es-ES" sz="1500" i="1" dirty="0">
              <a:solidFill>
                <a:schemeClr val="tx1"/>
              </a:solidFill>
            </a:endParaRPr>
          </a:p>
        </p:txBody>
      </p:sp>
      <p:sp>
        <p:nvSpPr>
          <p:cNvPr id="10" name="9 Llamada con línea 1 (barra de énfasis)"/>
          <p:cNvSpPr/>
          <p:nvPr/>
        </p:nvSpPr>
        <p:spPr>
          <a:xfrm>
            <a:off x="6829144" y="2167636"/>
            <a:ext cx="1996887" cy="497593"/>
          </a:xfrm>
          <a:prstGeom prst="accentCallout1">
            <a:avLst>
              <a:gd name="adj1" fmla="val 18750"/>
              <a:gd name="adj2" fmla="val -8333"/>
              <a:gd name="adj3" fmla="val -35173"/>
              <a:gd name="adj4" fmla="val -25710"/>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Tabla normal</a:t>
            </a:r>
            <a:endParaRPr lang="es-ES" sz="1500" i="1" dirty="0">
              <a:solidFill>
                <a:schemeClr val="tx1"/>
              </a:solidFill>
            </a:endParaRPr>
          </a:p>
        </p:txBody>
      </p:sp>
      <p:sp>
        <p:nvSpPr>
          <p:cNvPr id="12" name="11 Llamada con línea 1 (barra de énfasis)"/>
          <p:cNvSpPr/>
          <p:nvPr/>
        </p:nvSpPr>
        <p:spPr>
          <a:xfrm>
            <a:off x="6829142" y="2811714"/>
            <a:ext cx="1996887" cy="620012"/>
          </a:xfrm>
          <a:prstGeom prst="accentCallout1">
            <a:avLst>
              <a:gd name="adj1" fmla="val 18750"/>
              <a:gd name="adj2" fmla="val -8333"/>
              <a:gd name="adj3" fmla="val -13552"/>
              <a:gd name="adj4" fmla="val -110802"/>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Formato fuente de tabla</a:t>
            </a:r>
            <a:endParaRPr lang="es-ES" sz="1500" i="1" dirty="0">
              <a:solidFill>
                <a:schemeClr val="tx1"/>
              </a:solidFill>
            </a:endParaRPr>
          </a:p>
        </p:txBody>
      </p:sp>
      <p:pic>
        <p:nvPicPr>
          <p:cNvPr id="9219"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2414" t="20960" r="49029" b="69514"/>
          <a:stretch/>
        </p:blipFill>
        <p:spPr bwMode="auto">
          <a:xfrm>
            <a:off x="8954812" y="1442418"/>
            <a:ext cx="3174122" cy="595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22517" t="22904" r="49029" b="50000"/>
          <a:stretch/>
        </p:blipFill>
        <p:spPr bwMode="auto">
          <a:xfrm>
            <a:off x="8904861" y="2167636"/>
            <a:ext cx="3242431" cy="1736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3 Conector recto de flecha"/>
          <p:cNvCxnSpPr>
            <a:endCxn id="9219" idx="1"/>
          </p:cNvCxnSpPr>
          <p:nvPr/>
        </p:nvCxnSpPr>
        <p:spPr>
          <a:xfrm>
            <a:off x="8576441" y="1740219"/>
            <a:ext cx="378371"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6" name="15 Conector recto de flecha"/>
          <p:cNvCxnSpPr/>
          <p:nvPr/>
        </p:nvCxnSpPr>
        <p:spPr>
          <a:xfrm>
            <a:off x="8573788" y="2416432"/>
            <a:ext cx="378371"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4" name="13 CuadroTexto"/>
          <p:cNvSpPr txBox="1"/>
          <p:nvPr/>
        </p:nvSpPr>
        <p:spPr>
          <a:xfrm>
            <a:off x="668958" y="6044536"/>
            <a:ext cx="3568561" cy="261610"/>
          </a:xfrm>
          <a:prstGeom prst="rect">
            <a:avLst/>
          </a:prstGeom>
          <a:noFill/>
        </p:spPr>
        <p:txBody>
          <a:bodyPr wrap="square" rtlCol="0">
            <a:spAutoFit/>
          </a:bodyPr>
          <a:lstStyle/>
          <a:p>
            <a:r>
              <a:rPr lang="es-ES" sz="1100" dirty="0" smtClean="0"/>
              <a:t>Elaboración propia</a:t>
            </a:r>
            <a:endParaRPr lang="es-ES" sz="1100" dirty="0"/>
          </a:p>
        </p:txBody>
      </p:sp>
    </p:spTree>
    <p:extLst>
      <p:ext uri="{BB962C8B-B14F-4D97-AF65-F5344CB8AC3E}">
        <p14:creationId xmlns:p14="http://schemas.microsoft.com/office/powerpoint/2010/main" val="1631254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5" name="4 Rectángulo"/>
          <p:cNvSpPr/>
          <p:nvPr/>
        </p:nvSpPr>
        <p:spPr>
          <a:xfrm>
            <a:off x="2441096" y="170064"/>
            <a:ext cx="7605752" cy="523220"/>
          </a:xfrm>
          <a:prstGeom prst="rect">
            <a:avLst/>
          </a:prstGeom>
        </p:spPr>
        <p:txBody>
          <a:bodyPr wrap="square">
            <a:spAutoFit/>
          </a:bodyPr>
          <a:lstStyle/>
          <a:p>
            <a:r>
              <a:rPr lang="es-CO" sz="2800" b="1" dirty="0" smtClean="0">
                <a:solidFill>
                  <a:schemeClr val="bg1"/>
                </a:solidFill>
                <a:latin typeface="Arial"/>
                <a:ea typeface="+mj-ea"/>
                <a:cs typeface="+mj-cs"/>
              </a:rPr>
              <a:t>Insertar tablas</a:t>
            </a: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4931" t="32799" r="36586" b="20000"/>
          <a:stretch/>
        </p:blipFill>
        <p:spPr bwMode="auto">
          <a:xfrm>
            <a:off x="740979" y="1354977"/>
            <a:ext cx="5864772" cy="4046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6018" t="41091" r="37345" b="22689"/>
          <a:stretch/>
        </p:blipFill>
        <p:spPr bwMode="auto">
          <a:xfrm>
            <a:off x="6608448" y="2416432"/>
            <a:ext cx="5583552" cy="3104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Llamada con línea 1 (barra de énfasis)"/>
          <p:cNvSpPr/>
          <p:nvPr/>
        </p:nvSpPr>
        <p:spPr>
          <a:xfrm>
            <a:off x="6829144" y="857384"/>
            <a:ext cx="1996887" cy="497593"/>
          </a:xfrm>
          <a:prstGeom prst="accentCallout1">
            <a:avLst>
              <a:gd name="adj1" fmla="val 18750"/>
              <a:gd name="adj2" fmla="val -8333"/>
              <a:gd name="adj3" fmla="val 129723"/>
              <a:gd name="adj4" fmla="val -218669"/>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Seleccionar la tabla</a:t>
            </a:r>
            <a:endParaRPr lang="es-ES" sz="1500" i="1" dirty="0">
              <a:solidFill>
                <a:schemeClr val="tx1"/>
              </a:solidFill>
            </a:endParaRPr>
          </a:p>
        </p:txBody>
      </p:sp>
      <p:sp>
        <p:nvSpPr>
          <p:cNvPr id="9" name="8 Llamada con línea 1 (barra de énfasis)"/>
          <p:cNvSpPr/>
          <p:nvPr/>
        </p:nvSpPr>
        <p:spPr>
          <a:xfrm>
            <a:off x="6829144" y="1507377"/>
            <a:ext cx="1996887" cy="497593"/>
          </a:xfrm>
          <a:prstGeom prst="accentCallout1">
            <a:avLst>
              <a:gd name="adj1" fmla="val 18750"/>
              <a:gd name="adj2" fmla="val -8333"/>
              <a:gd name="adj3" fmla="val 40444"/>
              <a:gd name="adj4" fmla="val -27114"/>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Clic derecho del mouse</a:t>
            </a:r>
            <a:endParaRPr lang="es-ES" sz="1500" i="1" dirty="0">
              <a:solidFill>
                <a:schemeClr val="tx1"/>
              </a:solidFill>
            </a:endParaRPr>
          </a:p>
        </p:txBody>
      </p:sp>
      <p:sp>
        <p:nvSpPr>
          <p:cNvPr id="10" name="9 Llamada con línea 1 (barra de énfasis)"/>
          <p:cNvSpPr/>
          <p:nvPr/>
        </p:nvSpPr>
        <p:spPr>
          <a:xfrm>
            <a:off x="4832255" y="3968907"/>
            <a:ext cx="1996887" cy="497593"/>
          </a:xfrm>
          <a:prstGeom prst="accentCallout1">
            <a:avLst>
              <a:gd name="adj1" fmla="val 37760"/>
              <a:gd name="adj2" fmla="val 106935"/>
              <a:gd name="adj3" fmla="val -54183"/>
              <a:gd name="adj4" fmla="val 160613"/>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Insertar título</a:t>
            </a:r>
            <a:endParaRPr lang="es-ES" sz="1500" i="1" dirty="0">
              <a:solidFill>
                <a:schemeClr val="tx1"/>
              </a:solidFill>
            </a:endParaRPr>
          </a:p>
        </p:txBody>
      </p:sp>
      <p:sp>
        <p:nvSpPr>
          <p:cNvPr id="12" name="11 Llamada con línea 1 (barra de énfasis)"/>
          <p:cNvSpPr/>
          <p:nvPr/>
        </p:nvSpPr>
        <p:spPr>
          <a:xfrm>
            <a:off x="4832257" y="4593218"/>
            <a:ext cx="1996887" cy="620012"/>
          </a:xfrm>
          <a:prstGeom prst="accentCallout1">
            <a:avLst>
              <a:gd name="adj1" fmla="val 31464"/>
              <a:gd name="adj2" fmla="val 107724"/>
              <a:gd name="adj3" fmla="val -72036"/>
              <a:gd name="adj4" fmla="val 163946"/>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Seleccionar rótulo</a:t>
            </a:r>
            <a:endParaRPr lang="es-ES" sz="1500" i="1" dirty="0">
              <a:solidFill>
                <a:schemeClr val="tx1"/>
              </a:solidFill>
            </a:endParaRPr>
          </a:p>
        </p:txBody>
      </p:sp>
      <p:sp>
        <p:nvSpPr>
          <p:cNvPr id="17" name="16 Llamada con línea 1 (barra de énfasis)"/>
          <p:cNvSpPr/>
          <p:nvPr/>
        </p:nvSpPr>
        <p:spPr>
          <a:xfrm>
            <a:off x="4832257" y="5346580"/>
            <a:ext cx="1966181" cy="738909"/>
          </a:xfrm>
          <a:prstGeom prst="accentCallout1">
            <a:avLst>
              <a:gd name="adj1" fmla="val 31464"/>
              <a:gd name="adj2" fmla="val 107724"/>
              <a:gd name="adj3" fmla="val -125346"/>
              <a:gd name="adj4" fmla="val 166315"/>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Posicionar el titulo en este caso parte superior</a:t>
            </a:r>
            <a:endParaRPr lang="es-ES" sz="1500" i="1" dirty="0">
              <a:solidFill>
                <a:schemeClr val="tx1"/>
              </a:solidFill>
            </a:endParaRPr>
          </a:p>
        </p:txBody>
      </p:sp>
      <p:sp>
        <p:nvSpPr>
          <p:cNvPr id="18" name="17 CuadroTexto"/>
          <p:cNvSpPr txBox="1"/>
          <p:nvPr/>
        </p:nvSpPr>
        <p:spPr>
          <a:xfrm>
            <a:off x="740979" y="5401263"/>
            <a:ext cx="3568561" cy="261610"/>
          </a:xfrm>
          <a:prstGeom prst="rect">
            <a:avLst/>
          </a:prstGeom>
          <a:noFill/>
        </p:spPr>
        <p:txBody>
          <a:bodyPr wrap="square" rtlCol="0">
            <a:spAutoFit/>
          </a:bodyPr>
          <a:lstStyle/>
          <a:p>
            <a:r>
              <a:rPr lang="es-ES" sz="1100" dirty="0" smtClean="0"/>
              <a:t>Elaboración propia</a:t>
            </a:r>
            <a:endParaRPr lang="es-ES" sz="1100" dirty="0"/>
          </a:p>
        </p:txBody>
      </p:sp>
    </p:spTree>
    <p:extLst>
      <p:ext uri="{BB962C8B-B14F-4D97-AF65-F5344CB8AC3E}">
        <p14:creationId xmlns:p14="http://schemas.microsoft.com/office/powerpoint/2010/main" val="3937871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10" name="9 Rectángulo"/>
          <p:cNvSpPr/>
          <p:nvPr/>
        </p:nvSpPr>
        <p:spPr>
          <a:xfrm>
            <a:off x="1064525" y="1142984"/>
            <a:ext cx="7646696" cy="584775"/>
          </a:xfrm>
          <a:prstGeom prst="rect">
            <a:avLst/>
          </a:prstGeom>
        </p:spPr>
        <p:txBody>
          <a:bodyPr wrap="square">
            <a:spAutoFit/>
          </a:bodyPr>
          <a:lstStyle/>
          <a:p>
            <a:r>
              <a:rPr lang="es-CO" sz="3200" b="1" dirty="0" smtClean="0">
                <a:solidFill>
                  <a:schemeClr val="bg1"/>
                </a:solidFill>
                <a:latin typeface="Arial"/>
                <a:ea typeface="+mj-ea"/>
                <a:cs typeface="+mj-cs"/>
              </a:rPr>
              <a:t>Inserta imágenes </a:t>
            </a:r>
          </a:p>
        </p:txBody>
      </p:sp>
      <p:sp>
        <p:nvSpPr>
          <p:cNvPr id="5" name="4 CuadroTexto"/>
          <p:cNvSpPr txBox="1"/>
          <p:nvPr/>
        </p:nvSpPr>
        <p:spPr>
          <a:xfrm>
            <a:off x="1068996" y="2232154"/>
            <a:ext cx="10534425" cy="400110"/>
          </a:xfrm>
          <a:prstGeom prst="rect">
            <a:avLst/>
          </a:prstGeom>
          <a:noFill/>
        </p:spPr>
        <p:txBody>
          <a:bodyPr wrap="square" rtlCol="0">
            <a:spAutoFit/>
          </a:bodyPr>
          <a:lstStyle/>
          <a:p>
            <a:r>
              <a:rPr lang="es-ES" sz="2000" dirty="0">
                <a:solidFill>
                  <a:schemeClr val="bg1"/>
                </a:solidFill>
                <a:latin typeface="Arial" panose="020B0604020202020204" pitchFamily="34" charset="0"/>
                <a:ea typeface="+mj-ea"/>
                <a:cs typeface="Arial" panose="020B0604020202020204" pitchFamily="34" charset="0"/>
              </a:rPr>
              <a:t>La </a:t>
            </a:r>
            <a:r>
              <a:rPr lang="es-ES" sz="2000" dirty="0" smtClean="0">
                <a:solidFill>
                  <a:schemeClr val="bg1"/>
                </a:solidFill>
                <a:latin typeface="Arial" panose="020B0604020202020204" pitchFamily="34" charset="0"/>
                <a:ea typeface="+mj-ea"/>
                <a:cs typeface="Arial" panose="020B0604020202020204" pitchFamily="34" charset="0"/>
              </a:rPr>
              <a:t>norma  </a:t>
            </a:r>
            <a:r>
              <a:rPr lang="es-ES" sz="2000" dirty="0">
                <a:solidFill>
                  <a:schemeClr val="bg1"/>
                </a:solidFill>
                <a:latin typeface="Arial" panose="020B0604020202020204" pitchFamily="34" charset="0"/>
                <a:ea typeface="+mj-ea"/>
                <a:cs typeface="Arial" panose="020B0604020202020204" pitchFamily="34" charset="0"/>
              </a:rPr>
              <a:t>APA </a:t>
            </a:r>
            <a:r>
              <a:rPr lang="es-ES" sz="2000" dirty="0" smtClean="0">
                <a:solidFill>
                  <a:schemeClr val="bg1"/>
                </a:solidFill>
                <a:latin typeface="Arial" panose="020B0604020202020204" pitchFamily="34" charset="0"/>
                <a:ea typeface="+mj-ea"/>
                <a:cs typeface="Arial" panose="020B0604020202020204" pitchFamily="34" charset="0"/>
              </a:rPr>
              <a:t>no</a:t>
            </a:r>
          </a:p>
        </p:txBody>
      </p:sp>
    </p:spTree>
    <p:extLst>
      <p:ext uri="{BB962C8B-B14F-4D97-AF65-F5344CB8AC3E}">
        <p14:creationId xmlns:p14="http://schemas.microsoft.com/office/powerpoint/2010/main" val="4183775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4725" t="35857" r="36103" b="12054"/>
          <a:stretch/>
        </p:blipFill>
        <p:spPr bwMode="auto">
          <a:xfrm>
            <a:off x="7502652" y="1119352"/>
            <a:ext cx="4445875" cy="4465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2441096" y="170064"/>
            <a:ext cx="7605752" cy="523220"/>
          </a:xfrm>
          <a:prstGeom prst="rect">
            <a:avLst/>
          </a:prstGeom>
        </p:spPr>
        <p:txBody>
          <a:bodyPr wrap="square">
            <a:spAutoFit/>
          </a:bodyPr>
          <a:lstStyle/>
          <a:p>
            <a:r>
              <a:rPr lang="es-CO" sz="2800" b="1" dirty="0" smtClean="0">
                <a:solidFill>
                  <a:schemeClr val="bg1"/>
                </a:solidFill>
                <a:latin typeface="Arial"/>
                <a:ea typeface="+mj-ea"/>
                <a:cs typeface="+mj-cs"/>
              </a:rPr>
              <a:t>Insertar título imagen</a:t>
            </a:r>
          </a:p>
        </p:txBody>
      </p:sp>
      <p:pic>
        <p:nvPicPr>
          <p:cNvPr id="1229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6208" t="31264" r="40516" b="14851"/>
          <a:stretch/>
        </p:blipFill>
        <p:spPr bwMode="auto">
          <a:xfrm>
            <a:off x="1135116" y="1119352"/>
            <a:ext cx="3547241" cy="461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Llamada con línea 1 (barra de énfasis)"/>
          <p:cNvSpPr/>
          <p:nvPr/>
        </p:nvSpPr>
        <p:spPr>
          <a:xfrm>
            <a:off x="5097559" y="906424"/>
            <a:ext cx="1996887" cy="497593"/>
          </a:xfrm>
          <a:prstGeom prst="accentCallout1">
            <a:avLst>
              <a:gd name="adj1" fmla="val 18750"/>
              <a:gd name="adj2" fmla="val -8333"/>
              <a:gd name="adj3" fmla="val 237447"/>
              <a:gd name="adj4" fmla="val -93138"/>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Seleccionar la imagen</a:t>
            </a:r>
            <a:endParaRPr lang="es-ES" sz="1500" i="1" dirty="0">
              <a:solidFill>
                <a:schemeClr val="tx1"/>
              </a:solidFill>
            </a:endParaRPr>
          </a:p>
        </p:txBody>
      </p:sp>
      <p:sp>
        <p:nvSpPr>
          <p:cNvPr id="9" name="8 Llamada con línea 1 (barra de énfasis)"/>
          <p:cNvSpPr/>
          <p:nvPr/>
        </p:nvSpPr>
        <p:spPr>
          <a:xfrm>
            <a:off x="5097559" y="1556417"/>
            <a:ext cx="1996887" cy="497593"/>
          </a:xfrm>
          <a:prstGeom prst="accentCallout1">
            <a:avLst>
              <a:gd name="adj1" fmla="val 18750"/>
              <a:gd name="adj2" fmla="val -8333"/>
              <a:gd name="adj3" fmla="val 97475"/>
              <a:gd name="adj4" fmla="val -8956"/>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Clic derecho mouse</a:t>
            </a:r>
            <a:endParaRPr lang="es-ES" sz="1500" i="1" dirty="0">
              <a:solidFill>
                <a:schemeClr val="tx1"/>
              </a:solidFill>
            </a:endParaRPr>
          </a:p>
        </p:txBody>
      </p:sp>
      <p:sp>
        <p:nvSpPr>
          <p:cNvPr id="10" name="9 Llamada con línea 1 (barra de énfasis)"/>
          <p:cNvSpPr/>
          <p:nvPr/>
        </p:nvSpPr>
        <p:spPr>
          <a:xfrm>
            <a:off x="5097559" y="2216676"/>
            <a:ext cx="1996887" cy="497593"/>
          </a:xfrm>
          <a:prstGeom prst="accentCallout1">
            <a:avLst>
              <a:gd name="adj1" fmla="val 18750"/>
              <a:gd name="adj2" fmla="val -8333"/>
              <a:gd name="adj3" fmla="val 550972"/>
              <a:gd name="adj4" fmla="val -68343"/>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Insertar título</a:t>
            </a:r>
            <a:endParaRPr lang="es-ES" sz="1500" i="1" dirty="0">
              <a:solidFill>
                <a:schemeClr val="tx1"/>
              </a:solidFill>
            </a:endParaRPr>
          </a:p>
        </p:txBody>
      </p:sp>
      <p:sp>
        <p:nvSpPr>
          <p:cNvPr id="11" name="10 Llamada con línea 1 (barra de énfasis)"/>
          <p:cNvSpPr/>
          <p:nvPr/>
        </p:nvSpPr>
        <p:spPr>
          <a:xfrm>
            <a:off x="5097557" y="3049946"/>
            <a:ext cx="1996887" cy="620012"/>
          </a:xfrm>
          <a:prstGeom prst="accentCallout1">
            <a:avLst>
              <a:gd name="adj1" fmla="val 16207"/>
              <a:gd name="adj2" fmla="val 104566"/>
              <a:gd name="adj3" fmla="val -153405"/>
              <a:gd name="adj4" fmla="val 197105"/>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Escribir titulo de la imagen</a:t>
            </a:r>
            <a:endParaRPr lang="es-ES" sz="1500" i="1" dirty="0">
              <a:solidFill>
                <a:schemeClr val="tx1"/>
              </a:solidFill>
            </a:endParaRPr>
          </a:p>
        </p:txBody>
      </p:sp>
      <p:sp>
        <p:nvSpPr>
          <p:cNvPr id="12" name="11 Llamada con línea 1 (barra de énfasis)"/>
          <p:cNvSpPr/>
          <p:nvPr/>
        </p:nvSpPr>
        <p:spPr>
          <a:xfrm>
            <a:off x="5097559" y="3839044"/>
            <a:ext cx="1996887" cy="620012"/>
          </a:xfrm>
          <a:prstGeom prst="accentCallout1">
            <a:avLst>
              <a:gd name="adj1" fmla="val 31464"/>
              <a:gd name="adj2" fmla="val 106145"/>
              <a:gd name="adj3" fmla="val -211889"/>
              <a:gd name="adj4" fmla="val 197106"/>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Seleccionar o crear rótulo</a:t>
            </a:r>
            <a:endParaRPr lang="es-ES" sz="1500" i="1" dirty="0">
              <a:solidFill>
                <a:schemeClr val="tx1"/>
              </a:solidFill>
            </a:endParaRPr>
          </a:p>
        </p:txBody>
      </p:sp>
      <p:sp>
        <p:nvSpPr>
          <p:cNvPr id="14" name="13 Llamada con línea 1 (barra de énfasis)"/>
          <p:cNvSpPr/>
          <p:nvPr/>
        </p:nvSpPr>
        <p:spPr>
          <a:xfrm>
            <a:off x="5097556" y="4617632"/>
            <a:ext cx="1996887" cy="620012"/>
          </a:xfrm>
          <a:prstGeom prst="accentCallout1">
            <a:avLst>
              <a:gd name="adj1" fmla="val 18750"/>
              <a:gd name="adj2" fmla="val 106145"/>
              <a:gd name="adj3" fmla="val -295800"/>
              <a:gd name="adj4" fmla="val 197106"/>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Identificas la posición en este caso inferior</a:t>
            </a:r>
            <a:endParaRPr lang="es-ES" sz="1500" i="1" dirty="0">
              <a:solidFill>
                <a:schemeClr val="tx1"/>
              </a:solidFill>
            </a:endParaRPr>
          </a:p>
        </p:txBody>
      </p:sp>
      <p:sp>
        <p:nvSpPr>
          <p:cNvPr id="16" name="15 CuadroTexto"/>
          <p:cNvSpPr txBox="1"/>
          <p:nvPr/>
        </p:nvSpPr>
        <p:spPr>
          <a:xfrm>
            <a:off x="1135116" y="5584655"/>
            <a:ext cx="3568561" cy="261610"/>
          </a:xfrm>
          <a:prstGeom prst="rect">
            <a:avLst/>
          </a:prstGeom>
          <a:noFill/>
        </p:spPr>
        <p:txBody>
          <a:bodyPr wrap="square" rtlCol="0">
            <a:spAutoFit/>
          </a:bodyPr>
          <a:lstStyle/>
          <a:p>
            <a:r>
              <a:rPr lang="es-ES" sz="1100" dirty="0" smtClean="0"/>
              <a:t>Elaboración propia</a:t>
            </a:r>
            <a:endParaRPr lang="es-ES" sz="1100" dirty="0"/>
          </a:p>
        </p:txBody>
      </p:sp>
    </p:spTree>
    <p:extLst>
      <p:ext uri="{BB962C8B-B14F-4D97-AF65-F5344CB8AC3E}">
        <p14:creationId xmlns:p14="http://schemas.microsoft.com/office/powerpoint/2010/main" val="2060104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10" name="9 Rectángulo"/>
          <p:cNvSpPr/>
          <p:nvPr/>
        </p:nvSpPr>
        <p:spPr>
          <a:xfrm>
            <a:off x="1064525" y="1142984"/>
            <a:ext cx="7646696" cy="584775"/>
          </a:xfrm>
          <a:prstGeom prst="rect">
            <a:avLst/>
          </a:prstGeom>
        </p:spPr>
        <p:txBody>
          <a:bodyPr wrap="square">
            <a:spAutoFit/>
          </a:bodyPr>
          <a:lstStyle/>
          <a:p>
            <a:r>
              <a:rPr lang="es-CO" sz="3200" b="1" dirty="0" smtClean="0">
                <a:solidFill>
                  <a:schemeClr val="bg1"/>
                </a:solidFill>
                <a:latin typeface="Arial"/>
                <a:ea typeface="+mj-ea"/>
                <a:cs typeface="+mj-cs"/>
              </a:rPr>
              <a:t>Pie de página</a:t>
            </a:r>
          </a:p>
        </p:txBody>
      </p:sp>
      <p:sp>
        <p:nvSpPr>
          <p:cNvPr id="5" name="4 CuadroTexto"/>
          <p:cNvSpPr txBox="1"/>
          <p:nvPr/>
        </p:nvSpPr>
        <p:spPr>
          <a:xfrm>
            <a:off x="1068996" y="2232154"/>
            <a:ext cx="10534425" cy="400110"/>
          </a:xfrm>
          <a:prstGeom prst="rect">
            <a:avLst/>
          </a:prstGeom>
          <a:noFill/>
        </p:spPr>
        <p:txBody>
          <a:bodyPr wrap="square" rtlCol="0">
            <a:spAutoFit/>
          </a:bodyPr>
          <a:lstStyle/>
          <a:p>
            <a:r>
              <a:rPr lang="es-ES" sz="2000" dirty="0">
                <a:solidFill>
                  <a:schemeClr val="bg1"/>
                </a:solidFill>
                <a:latin typeface="Arial" panose="020B0604020202020204" pitchFamily="34" charset="0"/>
                <a:ea typeface="+mj-ea"/>
                <a:cs typeface="Arial" panose="020B0604020202020204" pitchFamily="34" charset="0"/>
              </a:rPr>
              <a:t>La </a:t>
            </a:r>
            <a:r>
              <a:rPr lang="es-ES" sz="2000" dirty="0" smtClean="0">
                <a:solidFill>
                  <a:schemeClr val="bg1"/>
                </a:solidFill>
                <a:latin typeface="Arial" panose="020B0604020202020204" pitchFamily="34" charset="0"/>
                <a:ea typeface="+mj-ea"/>
                <a:cs typeface="Arial" panose="020B0604020202020204" pitchFamily="34" charset="0"/>
              </a:rPr>
              <a:t>norma  </a:t>
            </a:r>
            <a:r>
              <a:rPr lang="es-ES" sz="2000" dirty="0">
                <a:solidFill>
                  <a:schemeClr val="bg1"/>
                </a:solidFill>
                <a:latin typeface="Arial" panose="020B0604020202020204" pitchFamily="34" charset="0"/>
                <a:ea typeface="+mj-ea"/>
                <a:cs typeface="Arial" panose="020B0604020202020204" pitchFamily="34" charset="0"/>
              </a:rPr>
              <a:t>APA </a:t>
            </a:r>
            <a:r>
              <a:rPr lang="es-ES" sz="2000" dirty="0" smtClean="0">
                <a:solidFill>
                  <a:schemeClr val="bg1"/>
                </a:solidFill>
                <a:latin typeface="Arial" panose="020B0604020202020204" pitchFamily="34" charset="0"/>
                <a:ea typeface="+mj-ea"/>
                <a:cs typeface="Arial" panose="020B0604020202020204" pitchFamily="34" charset="0"/>
              </a:rPr>
              <a:t>no</a:t>
            </a:r>
          </a:p>
        </p:txBody>
      </p:sp>
    </p:spTree>
    <p:extLst>
      <p:ext uri="{BB962C8B-B14F-4D97-AF65-F5344CB8AC3E}">
        <p14:creationId xmlns:p14="http://schemas.microsoft.com/office/powerpoint/2010/main" val="1350369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5" name="4 Rectángulo"/>
          <p:cNvSpPr/>
          <p:nvPr/>
        </p:nvSpPr>
        <p:spPr>
          <a:xfrm>
            <a:off x="2441096" y="170064"/>
            <a:ext cx="7605752" cy="523220"/>
          </a:xfrm>
          <a:prstGeom prst="rect">
            <a:avLst/>
          </a:prstGeom>
        </p:spPr>
        <p:txBody>
          <a:bodyPr wrap="square">
            <a:spAutoFit/>
          </a:bodyPr>
          <a:lstStyle/>
          <a:p>
            <a:r>
              <a:rPr lang="es-CO" sz="2800" b="1" dirty="0" smtClean="0">
                <a:solidFill>
                  <a:schemeClr val="bg1"/>
                </a:solidFill>
                <a:latin typeface="Arial"/>
                <a:ea typeface="+mj-ea"/>
                <a:cs typeface="+mj-cs"/>
              </a:rPr>
              <a:t>Pie de página</a:t>
            </a:r>
          </a:p>
        </p:txBody>
      </p:sp>
      <p:sp>
        <p:nvSpPr>
          <p:cNvPr id="2" name="1 Rectángulo"/>
          <p:cNvSpPr/>
          <p:nvPr/>
        </p:nvSpPr>
        <p:spPr>
          <a:xfrm>
            <a:off x="9096703" y="1711695"/>
            <a:ext cx="2866762" cy="190706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S" sz="1600" b="1" u="sng" dirty="0">
                <a:solidFill>
                  <a:schemeClr val="bg1"/>
                </a:solidFill>
                <a:latin typeface="Arial"/>
              </a:rPr>
              <a:t>Notas:</a:t>
            </a:r>
            <a:r>
              <a:rPr lang="es-ES" sz="1600" dirty="0">
                <a:solidFill>
                  <a:schemeClr val="bg1"/>
                </a:solidFill>
                <a:latin typeface="Arial"/>
              </a:rPr>
              <a:t> En cualquier momento, podemos escribir una nota al pie mediante las teclas “</a:t>
            </a:r>
            <a:r>
              <a:rPr lang="es-ES" sz="1600" dirty="0" err="1">
                <a:solidFill>
                  <a:schemeClr val="bg1"/>
                </a:solidFill>
                <a:latin typeface="Arial"/>
              </a:rPr>
              <a:t>ALT</a:t>
            </a:r>
            <a:r>
              <a:rPr lang="es-ES" sz="1600" dirty="0">
                <a:solidFill>
                  <a:schemeClr val="bg1"/>
                </a:solidFill>
                <a:latin typeface="Arial"/>
              </a:rPr>
              <a:t>”, “</a:t>
            </a:r>
            <a:r>
              <a:rPr lang="es-ES" sz="1600" dirty="0" err="1">
                <a:solidFill>
                  <a:schemeClr val="bg1"/>
                </a:solidFill>
                <a:latin typeface="Arial"/>
              </a:rPr>
              <a:t>CTRL</a:t>
            </a:r>
            <a:r>
              <a:rPr lang="es-ES" sz="1600" dirty="0">
                <a:solidFill>
                  <a:schemeClr val="bg1"/>
                </a:solidFill>
                <a:latin typeface="Arial"/>
              </a:rPr>
              <a:t>” y “O” </a:t>
            </a:r>
            <a:endParaRPr lang="es-ES" sz="1600" dirty="0" smtClean="0">
              <a:solidFill>
                <a:schemeClr val="bg1"/>
              </a:solidFill>
              <a:latin typeface="Arial"/>
            </a:endParaRPr>
          </a:p>
          <a:p>
            <a:r>
              <a:rPr lang="es-ES" sz="1600" dirty="0" smtClean="0">
                <a:solidFill>
                  <a:schemeClr val="bg1"/>
                </a:solidFill>
                <a:latin typeface="Arial"/>
              </a:rPr>
              <a:t>o </a:t>
            </a:r>
            <a:r>
              <a:rPr lang="es-ES" sz="1600" dirty="0">
                <a:solidFill>
                  <a:schemeClr val="bg1"/>
                </a:solidFill>
                <a:latin typeface="Arial"/>
              </a:rPr>
              <a:t>bien al final del documento si presionamos ““</a:t>
            </a:r>
            <a:r>
              <a:rPr lang="es-ES" sz="1600" dirty="0" err="1">
                <a:solidFill>
                  <a:schemeClr val="bg1"/>
                </a:solidFill>
                <a:latin typeface="Arial"/>
              </a:rPr>
              <a:t>ALT</a:t>
            </a:r>
            <a:r>
              <a:rPr lang="es-ES" sz="1600" dirty="0">
                <a:solidFill>
                  <a:schemeClr val="bg1"/>
                </a:solidFill>
                <a:latin typeface="Arial"/>
              </a:rPr>
              <a:t>”, “</a:t>
            </a:r>
            <a:r>
              <a:rPr lang="es-ES" sz="1600" dirty="0" err="1">
                <a:solidFill>
                  <a:schemeClr val="bg1"/>
                </a:solidFill>
                <a:latin typeface="Arial"/>
              </a:rPr>
              <a:t>CTRL</a:t>
            </a:r>
            <a:r>
              <a:rPr lang="es-ES" sz="1600" dirty="0">
                <a:solidFill>
                  <a:schemeClr val="bg1"/>
                </a:solidFill>
                <a:latin typeface="Arial"/>
              </a:rPr>
              <a:t>” y “L</a:t>
            </a:r>
            <a:r>
              <a:rPr lang="es-ES" sz="1600" dirty="0" smtClean="0">
                <a:solidFill>
                  <a:schemeClr val="bg1"/>
                </a:solidFill>
                <a:latin typeface="Arial"/>
              </a:rPr>
              <a:t>”</a:t>
            </a:r>
            <a:endParaRPr lang="es-ES" sz="1600" dirty="0"/>
          </a:p>
        </p:txBody>
      </p:sp>
      <p:pic>
        <p:nvPicPr>
          <p:cNvPr id="1126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59029" b="32506"/>
          <a:stretch/>
        </p:blipFill>
        <p:spPr bwMode="auto">
          <a:xfrm>
            <a:off x="718050" y="898634"/>
            <a:ext cx="5525922" cy="512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Llamada con línea 1 (barra de énfasis)"/>
          <p:cNvSpPr/>
          <p:nvPr/>
        </p:nvSpPr>
        <p:spPr>
          <a:xfrm>
            <a:off x="6829144" y="857384"/>
            <a:ext cx="1996887" cy="497593"/>
          </a:xfrm>
          <a:prstGeom prst="accentCallout1">
            <a:avLst>
              <a:gd name="adj1" fmla="val 18750"/>
              <a:gd name="adj2" fmla="val -8333"/>
              <a:gd name="adj3" fmla="val 66356"/>
              <a:gd name="adj4" fmla="val -145245"/>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Referencias</a:t>
            </a:r>
            <a:endParaRPr lang="es-ES" sz="1500" i="1" dirty="0">
              <a:solidFill>
                <a:schemeClr val="tx1"/>
              </a:solidFill>
            </a:endParaRPr>
          </a:p>
        </p:txBody>
      </p:sp>
      <p:sp>
        <p:nvSpPr>
          <p:cNvPr id="10" name="9 Llamada con línea 1 (barra de énfasis)"/>
          <p:cNvSpPr/>
          <p:nvPr/>
        </p:nvSpPr>
        <p:spPr>
          <a:xfrm>
            <a:off x="6829144" y="1507377"/>
            <a:ext cx="1996887" cy="497593"/>
          </a:xfrm>
          <a:prstGeom prst="accentCallout1">
            <a:avLst>
              <a:gd name="adj1" fmla="val 18750"/>
              <a:gd name="adj2" fmla="val -8333"/>
              <a:gd name="adj3" fmla="val 24602"/>
              <a:gd name="adj4" fmla="val -237122"/>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Insertar pie de página</a:t>
            </a:r>
            <a:endParaRPr lang="es-ES" sz="1500" i="1" dirty="0">
              <a:solidFill>
                <a:schemeClr val="tx1"/>
              </a:solidFill>
            </a:endParaRPr>
          </a:p>
        </p:txBody>
      </p:sp>
      <p:sp>
        <p:nvSpPr>
          <p:cNvPr id="11" name="10 Llamada con línea 1 (barra de énfasis)"/>
          <p:cNvSpPr/>
          <p:nvPr/>
        </p:nvSpPr>
        <p:spPr>
          <a:xfrm>
            <a:off x="6829144" y="2167636"/>
            <a:ext cx="1996887" cy="497593"/>
          </a:xfrm>
          <a:prstGeom prst="accentCallout1">
            <a:avLst>
              <a:gd name="adj1" fmla="val 18750"/>
              <a:gd name="adj2" fmla="val -8333"/>
              <a:gd name="adj3" fmla="val -32005"/>
              <a:gd name="adj4" fmla="val -219928"/>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Tabla normal</a:t>
            </a:r>
            <a:endParaRPr lang="es-ES" sz="1500" i="1" dirty="0">
              <a:solidFill>
                <a:schemeClr val="tx1"/>
              </a:solidFill>
            </a:endParaRPr>
          </a:p>
        </p:txBody>
      </p:sp>
      <p:sp>
        <p:nvSpPr>
          <p:cNvPr id="12" name="11 Llamada con línea 1 (barra de énfasis)"/>
          <p:cNvSpPr/>
          <p:nvPr/>
        </p:nvSpPr>
        <p:spPr>
          <a:xfrm>
            <a:off x="6829142" y="2811714"/>
            <a:ext cx="1996887" cy="620012"/>
          </a:xfrm>
          <a:prstGeom prst="accentCallout1">
            <a:avLst>
              <a:gd name="adj1" fmla="val 18750"/>
              <a:gd name="adj2" fmla="val -8333"/>
              <a:gd name="adj3" fmla="val 27132"/>
              <a:gd name="adj4" fmla="val -103696"/>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Notas de pie y notas al final</a:t>
            </a:r>
            <a:endParaRPr lang="es-ES" sz="1500" i="1" dirty="0">
              <a:solidFill>
                <a:schemeClr val="tx1"/>
              </a:solidFill>
            </a:endParaRPr>
          </a:p>
        </p:txBody>
      </p:sp>
      <p:sp>
        <p:nvSpPr>
          <p:cNvPr id="16" name="15 Llamada con línea 1 (barra de énfasis)"/>
          <p:cNvSpPr/>
          <p:nvPr/>
        </p:nvSpPr>
        <p:spPr>
          <a:xfrm>
            <a:off x="6829144" y="3600812"/>
            <a:ext cx="1996887" cy="620012"/>
          </a:xfrm>
          <a:prstGeom prst="accentCallout1">
            <a:avLst>
              <a:gd name="adj1" fmla="val 18750"/>
              <a:gd name="adj2" fmla="val -8333"/>
              <a:gd name="adj3" fmla="val 14418"/>
              <a:gd name="adj4" fmla="val -111591"/>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Notas de pie y notas al final</a:t>
            </a:r>
            <a:endParaRPr lang="es-ES" sz="1500" i="1" dirty="0">
              <a:solidFill>
                <a:schemeClr val="tx1"/>
              </a:solidFill>
            </a:endParaRPr>
          </a:p>
        </p:txBody>
      </p:sp>
      <p:sp>
        <p:nvSpPr>
          <p:cNvPr id="17" name="16 Llamada con línea 1 (barra de énfasis)"/>
          <p:cNvSpPr/>
          <p:nvPr/>
        </p:nvSpPr>
        <p:spPr>
          <a:xfrm>
            <a:off x="6829141" y="4379400"/>
            <a:ext cx="1996887" cy="620012"/>
          </a:xfrm>
          <a:prstGeom prst="accentCallout1">
            <a:avLst>
              <a:gd name="adj1" fmla="val 18750"/>
              <a:gd name="adj2" fmla="val -8333"/>
              <a:gd name="adj3" fmla="val -8467"/>
              <a:gd name="adj4" fmla="val -110801"/>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500" dirty="0" smtClean="0">
                <a:solidFill>
                  <a:schemeClr val="tx1"/>
                </a:solidFill>
              </a:rPr>
              <a:t>Notas de pie y notas al final</a:t>
            </a:r>
            <a:endParaRPr lang="es-ES" sz="1500" i="1" dirty="0">
              <a:solidFill>
                <a:schemeClr val="tx1"/>
              </a:solidFill>
            </a:endParaRPr>
          </a:p>
        </p:txBody>
      </p:sp>
      <p:sp>
        <p:nvSpPr>
          <p:cNvPr id="14" name="13 CuadroTexto"/>
          <p:cNvSpPr txBox="1"/>
          <p:nvPr/>
        </p:nvSpPr>
        <p:spPr>
          <a:xfrm>
            <a:off x="718050" y="5941249"/>
            <a:ext cx="3568561" cy="261610"/>
          </a:xfrm>
          <a:prstGeom prst="rect">
            <a:avLst/>
          </a:prstGeom>
          <a:noFill/>
        </p:spPr>
        <p:txBody>
          <a:bodyPr wrap="square" rtlCol="0">
            <a:spAutoFit/>
          </a:bodyPr>
          <a:lstStyle/>
          <a:p>
            <a:r>
              <a:rPr lang="es-ES" sz="1100" dirty="0" smtClean="0"/>
              <a:t>Elaboración propia</a:t>
            </a:r>
            <a:endParaRPr lang="es-ES" sz="1100" dirty="0"/>
          </a:p>
        </p:txBody>
      </p:sp>
    </p:spTree>
    <p:extLst>
      <p:ext uri="{BB962C8B-B14F-4D97-AF65-F5344CB8AC3E}">
        <p14:creationId xmlns:p14="http://schemas.microsoft.com/office/powerpoint/2010/main" val="21989585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10" name="9 Rectángulo"/>
          <p:cNvSpPr/>
          <p:nvPr/>
        </p:nvSpPr>
        <p:spPr>
          <a:xfrm>
            <a:off x="1064525" y="1142984"/>
            <a:ext cx="7646696" cy="584775"/>
          </a:xfrm>
          <a:prstGeom prst="rect">
            <a:avLst/>
          </a:prstGeom>
        </p:spPr>
        <p:txBody>
          <a:bodyPr wrap="square">
            <a:spAutoFit/>
          </a:bodyPr>
          <a:lstStyle/>
          <a:p>
            <a:r>
              <a:rPr lang="es-CO" sz="3200" b="1" dirty="0" smtClean="0">
                <a:solidFill>
                  <a:schemeClr val="bg1"/>
                </a:solidFill>
                <a:latin typeface="Arial"/>
                <a:ea typeface="+mj-ea"/>
                <a:cs typeface="+mj-cs"/>
              </a:rPr>
              <a:t>Insertar citas</a:t>
            </a:r>
          </a:p>
        </p:txBody>
      </p:sp>
      <p:sp>
        <p:nvSpPr>
          <p:cNvPr id="5" name="4 CuadroTexto"/>
          <p:cNvSpPr txBox="1"/>
          <p:nvPr/>
        </p:nvSpPr>
        <p:spPr>
          <a:xfrm>
            <a:off x="1068996" y="2232154"/>
            <a:ext cx="10534425" cy="2862322"/>
          </a:xfrm>
          <a:prstGeom prst="rect">
            <a:avLst/>
          </a:prstGeom>
          <a:noFill/>
        </p:spPr>
        <p:txBody>
          <a:bodyPr wrap="square" rtlCol="0">
            <a:spAutoFit/>
          </a:bodyPr>
          <a:lstStyle/>
          <a:p>
            <a:r>
              <a:rPr lang="es-ES" sz="2000" dirty="0">
                <a:solidFill>
                  <a:schemeClr val="bg1"/>
                </a:solidFill>
                <a:latin typeface="Arial" panose="020B0604020202020204" pitchFamily="34" charset="0"/>
                <a:ea typeface="+mj-ea"/>
                <a:cs typeface="Arial" panose="020B0604020202020204" pitchFamily="34" charset="0"/>
              </a:rPr>
              <a:t>Inicia en una página nueva con encabezado centrado </a:t>
            </a:r>
          </a:p>
          <a:p>
            <a:endParaRPr lang="es-ES" sz="2000" dirty="0">
              <a:solidFill>
                <a:schemeClr val="bg1"/>
              </a:solidFill>
              <a:latin typeface="Arial" panose="020B0604020202020204" pitchFamily="34" charset="0"/>
              <a:ea typeface="+mj-ea"/>
              <a:cs typeface="Arial" panose="020B0604020202020204" pitchFamily="34" charset="0"/>
            </a:endParaRPr>
          </a:p>
          <a:p>
            <a:r>
              <a:rPr lang="es-ES" sz="2000" dirty="0">
                <a:solidFill>
                  <a:schemeClr val="bg1"/>
                </a:solidFill>
                <a:latin typeface="Arial" panose="020B0604020202020204" pitchFamily="34" charset="0"/>
                <a:ea typeface="+mj-ea"/>
                <a:cs typeface="Arial" panose="020B0604020202020204" pitchFamily="34" charset="0"/>
              </a:rPr>
              <a:t>Proporciona información adicional al texto.</a:t>
            </a:r>
          </a:p>
          <a:p>
            <a:pPr marL="342900" indent="-342900">
              <a:buFont typeface="Wingdings" panose="05000000000000000000" pitchFamily="2" charset="2"/>
              <a:buChar char="Ø"/>
            </a:pPr>
            <a:r>
              <a:rPr lang="es-ES" sz="2000" dirty="0">
                <a:solidFill>
                  <a:schemeClr val="bg1"/>
                </a:solidFill>
                <a:latin typeface="Arial" panose="020B0604020202020204" pitchFamily="34" charset="0"/>
                <a:ea typeface="+mj-ea"/>
                <a:cs typeface="Arial" panose="020B0604020202020204" pitchFamily="34" charset="0"/>
              </a:rPr>
              <a:t>Para dar a conocer los derechos de autor de una obra.</a:t>
            </a:r>
          </a:p>
          <a:p>
            <a:pPr marL="342900" indent="-342900">
              <a:buFont typeface="Wingdings" panose="05000000000000000000" pitchFamily="2" charset="2"/>
              <a:buChar char="Ø"/>
            </a:pPr>
            <a:r>
              <a:rPr lang="es-ES" sz="2000" dirty="0">
                <a:solidFill>
                  <a:schemeClr val="bg1"/>
                </a:solidFill>
                <a:latin typeface="Arial" panose="020B0604020202020204" pitchFamily="34" charset="0"/>
                <a:ea typeface="+mj-ea"/>
                <a:cs typeface="Arial" panose="020B0604020202020204" pitchFamily="34" charset="0"/>
              </a:rPr>
              <a:t>Se enumeran de forma consecutiva en números arábigo y superíndice.  Ejemplo  .</a:t>
            </a:r>
          </a:p>
          <a:p>
            <a:pPr marL="342900" indent="-342900">
              <a:buFont typeface="Wingdings" panose="05000000000000000000" pitchFamily="2" charset="2"/>
              <a:buChar char="Ø"/>
            </a:pPr>
            <a:r>
              <a:rPr lang="es-ES" sz="2000" dirty="0">
                <a:solidFill>
                  <a:schemeClr val="bg1"/>
                </a:solidFill>
                <a:latin typeface="Arial" panose="020B0604020202020204" pitchFamily="34" charset="0"/>
                <a:ea typeface="+mj-ea"/>
                <a:cs typeface="Arial" panose="020B0604020202020204" pitchFamily="34" charset="0"/>
              </a:rPr>
              <a:t>Se pueden ubicar en la parte inferior de la hoja o consecutivas luego de la pagina de referencias bibliográficas</a:t>
            </a:r>
            <a:r>
              <a:rPr lang="es-ES" sz="2000" dirty="0" smtClean="0">
                <a:solidFill>
                  <a:schemeClr val="bg1"/>
                </a:solidFill>
                <a:latin typeface="Arial" panose="020B0604020202020204" pitchFamily="34" charset="0"/>
                <a:ea typeface="+mj-ea"/>
                <a:cs typeface="Arial" panose="020B0604020202020204" pitchFamily="34" charset="0"/>
              </a:rPr>
              <a:t>.</a:t>
            </a:r>
          </a:p>
          <a:p>
            <a:pPr marL="342900" indent="-342900">
              <a:buFont typeface="Wingdings" panose="05000000000000000000" pitchFamily="2" charset="2"/>
              <a:buChar char="Ø"/>
            </a:pPr>
            <a:endParaRPr lang="es-ES" sz="2000" dirty="0">
              <a:solidFill>
                <a:schemeClr val="bg1"/>
              </a:solidFill>
              <a:latin typeface="Arial" panose="020B0604020202020204" pitchFamily="34" charset="0"/>
              <a:ea typeface="+mj-ea"/>
              <a:cs typeface="Arial" panose="020B0604020202020204" pitchFamily="34" charset="0"/>
            </a:endParaRPr>
          </a:p>
          <a:p>
            <a:pPr marL="342900" indent="-342900">
              <a:buFont typeface="Wingdings" panose="05000000000000000000" pitchFamily="2" charset="2"/>
              <a:buChar char="Ø"/>
            </a:pPr>
            <a:endParaRPr lang="es-ES" sz="2000"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672720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80812" y="1056854"/>
            <a:ext cx="3171825" cy="4525963"/>
          </a:xfrm>
          <a:prstGeom prst="rect">
            <a:avLst/>
          </a:prstGeom>
        </p:spPr>
      </p:pic>
      <p:sp>
        <p:nvSpPr>
          <p:cNvPr id="8" name="Rectangle 5"/>
          <p:cNvSpPr>
            <a:spLocks noChangeArrowheads="1"/>
          </p:cNvSpPr>
          <p:nvPr/>
        </p:nvSpPr>
        <p:spPr bwMode="auto">
          <a:xfrm>
            <a:off x="615585" y="5885965"/>
            <a:ext cx="3733800" cy="923330"/>
          </a:xfrm>
          <a:prstGeom prst="rect">
            <a:avLst/>
          </a:prstGeom>
          <a:noFill/>
          <a:ln w="9525">
            <a:noFill/>
            <a:miter lim="800000"/>
            <a:headEnd/>
            <a:tailEnd/>
          </a:ln>
          <a:effectLst/>
        </p:spPr>
        <p:txBody>
          <a:bodyPr>
            <a:spAutoFit/>
          </a:bodyPr>
          <a:ls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s-ES" dirty="0"/>
              <a:t>Manual de publicaciones de la American </a:t>
            </a:r>
            <a:r>
              <a:rPr lang="es-ES" dirty="0" err="1"/>
              <a:t>Psychological</a:t>
            </a:r>
            <a:r>
              <a:rPr lang="es-ES" dirty="0"/>
              <a:t> </a:t>
            </a:r>
            <a:r>
              <a:rPr lang="es-ES" dirty="0" err="1"/>
              <a:t>Association</a:t>
            </a:r>
            <a:r>
              <a:rPr lang="es-ES" dirty="0"/>
              <a:t>. (Tercera Edición)</a:t>
            </a:r>
          </a:p>
        </p:txBody>
      </p:sp>
      <p:sp>
        <p:nvSpPr>
          <p:cNvPr id="11" name="10 Rectángulo"/>
          <p:cNvSpPr/>
          <p:nvPr/>
        </p:nvSpPr>
        <p:spPr>
          <a:xfrm>
            <a:off x="5375565" y="5390456"/>
            <a:ext cx="6096000" cy="261610"/>
          </a:xfrm>
          <a:prstGeom prst="rect">
            <a:avLst/>
          </a:prstGeom>
        </p:spPr>
        <p:txBody>
          <a:bodyPr>
            <a:spAutoFit/>
          </a:bodyPr>
          <a:lstStyle/>
          <a:p>
            <a:r>
              <a:rPr lang="es-ES" sz="1100" dirty="0"/>
              <a:t>https://ttcshelbyville.files.wordpress.com/2011/08/office-2010.png</a:t>
            </a:r>
          </a:p>
        </p:txBody>
      </p:sp>
      <p:sp>
        <p:nvSpPr>
          <p:cNvPr id="12" name="11 Rectángulo"/>
          <p:cNvSpPr/>
          <p:nvPr/>
        </p:nvSpPr>
        <p:spPr>
          <a:xfrm>
            <a:off x="599824" y="5526507"/>
            <a:ext cx="3452813" cy="430887"/>
          </a:xfrm>
          <a:prstGeom prst="rect">
            <a:avLst/>
          </a:prstGeom>
        </p:spPr>
        <p:txBody>
          <a:bodyPr wrap="square">
            <a:spAutoFit/>
          </a:bodyPr>
          <a:lstStyle/>
          <a:p>
            <a:r>
              <a:rPr lang="es-ES" sz="1100" dirty="0"/>
              <a:t>https://upload.wikimedia.org/wikipedia/commons/thumb/b/b9/Sixth_Edition.jpg/1200px-Sixth_Edition.jpg</a:t>
            </a:r>
          </a:p>
        </p:txBody>
      </p:sp>
      <p:pic>
        <p:nvPicPr>
          <p:cNvPr id="13" name="1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0740" y="665248"/>
            <a:ext cx="4769649" cy="2392277"/>
          </a:xfrm>
          <a:prstGeom prst="rect">
            <a:avLst/>
          </a:prstGeom>
        </p:spPr>
      </p:pic>
      <p:pic>
        <p:nvPicPr>
          <p:cNvPr id="14" name="1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7996" y="1901615"/>
            <a:ext cx="5905425" cy="3488841"/>
          </a:xfrm>
          <a:prstGeom prst="rect">
            <a:avLst/>
          </a:prstGeom>
        </p:spPr>
      </p:pic>
    </p:spTree>
    <p:extLst>
      <p:ext uri="{BB962C8B-B14F-4D97-AF65-F5344CB8AC3E}">
        <p14:creationId xmlns:p14="http://schemas.microsoft.com/office/powerpoint/2010/main" val="978161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6809"/>
          <a:stretch/>
        </p:blipFill>
        <p:spPr bwMode="auto">
          <a:xfrm>
            <a:off x="977133" y="1946870"/>
            <a:ext cx="10351223" cy="2514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9" name="8 Llamada con línea 1 (barra de énfasis)"/>
          <p:cNvSpPr/>
          <p:nvPr/>
        </p:nvSpPr>
        <p:spPr>
          <a:xfrm>
            <a:off x="8539900" y="1302209"/>
            <a:ext cx="1996887" cy="497593"/>
          </a:xfrm>
          <a:prstGeom prst="accentCallout1">
            <a:avLst>
              <a:gd name="adj1" fmla="val 18750"/>
              <a:gd name="adj2" fmla="val -8333"/>
              <a:gd name="adj3" fmla="val 261424"/>
              <a:gd name="adj4" fmla="val -19474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Seleccionamos APA </a:t>
            </a:r>
            <a:r>
              <a:rPr lang="es-ES" sz="1500" dirty="0" err="1" smtClean="0"/>
              <a:t>Sixth</a:t>
            </a:r>
            <a:r>
              <a:rPr lang="es-ES" sz="1500" dirty="0" smtClean="0"/>
              <a:t> </a:t>
            </a:r>
            <a:r>
              <a:rPr lang="es-ES" sz="1500" dirty="0" err="1" smtClean="0"/>
              <a:t>edition</a:t>
            </a:r>
            <a:endParaRPr lang="es-ES" sz="1500" i="1" dirty="0"/>
          </a:p>
        </p:txBody>
      </p:sp>
      <p:sp>
        <p:nvSpPr>
          <p:cNvPr id="8" name="7 Rectángulo"/>
          <p:cNvSpPr/>
          <p:nvPr/>
        </p:nvSpPr>
        <p:spPr>
          <a:xfrm>
            <a:off x="2441096" y="170064"/>
            <a:ext cx="7605752" cy="523220"/>
          </a:xfrm>
          <a:prstGeom prst="rect">
            <a:avLst/>
          </a:prstGeom>
        </p:spPr>
        <p:txBody>
          <a:bodyPr wrap="square">
            <a:spAutoFit/>
          </a:bodyPr>
          <a:lstStyle/>
          <a:p>
            <a:r>
              <a:rPr lang="es-CO" sz="2800" b="1" dirty="0" smtClean="0">
                <a:solidFill>
                  <a:schemeClr val="bg1"/>
                </a:solidFill>
                <a:latin typeface="Arial"/>
                <a:ea typeface="+mj-ea"/>
                <a:cs typeface="+mj-cs"/>
              </a:rPr>
              <a:t>Insertar citas</a:t>
            </a:r>
          </a:p>
        </p:txBody>
      </p:sp>
      <p:sp>
        <p:nvSpPr>
          <p:cNvPr id="10" name="9 CuadroTexto"/>
          <p:cNvSpPr txBox="1"/>
          <p:nvPr/>
        </p:nvSpPr>
        <p:spPr>
          <a:xfrm>
            <a:off x="977133" y="4461672"/>
            <a:ext cx="3568561" cy="261610"/>
          </a:xfrm>
          <a:prstGeom prst="rect">
            <a:avLst/>
          </a:prstGeom>
          <a:noFill/>
        </p:spPr>
        <p:txBody>
          <a:bodyPr wrap="square" rtlCol="0">
            <a:spAutoFit/>
          </a:bodyPr>
          <a:lstStyle/>
          <a:p>
            <a:r>
              <a:rPr lang="es-ES" sz="1100" dirty="0" smtClean="0"/>
              <a:t>Elaboración propia</a:t>
            </a:r>
            <a:endParaRPr lang="es-ES" sz="1100" dirty="0"/>
          </a:p>
        </p:txBody>
      </p:sp>
    </p:spTree>
    <p:extLst>
      <p:ext uri="{BB962C8B-B14F-4D97-AF65-F5344CB8AC3E}">
        <p14:creationId xmlns:p14="http://schemas.microsoft.com/office/powerpoint/2010/main" val="4628074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6402"/>
          <a:stretch/>
        </p:blipFill>
        <p:spPr bwMode="auto">
          <a:xfrm>
            <a:off x="992114" y="2349602"/>
            <a:ext cx="10294583" cy="252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7" name="6 CuadroTexto"/>
          <p:cNvSpPr txBox="1"/>
          <p:nvPr/>
        </p:nvSpPr>
        <p:spPr>
          <a:xfrm>
            <a:off x="1409407" y="5084450"/>
            <a:ext cx="8198617" cy="646331"/>
          </a:xfrm>
          <a:prstGeom prst="rect">
            <a:avLst/>
          </a:prstGeom>
          <a:noFill/>
        </p:spPr>
        <p:txBody>
          <a:bodyPr wrap="square" rtlCol="0">
            <a:spAutoFit/>
          </a:bodyPr>
          <a:lstStyle/>
          <a:p>
            <a:pPr algn="just"/>
            <a:r>
              <a:rPr lang="es-ES" dirty="0">
                <a:solidFill>
                  <a:schemeClr val="bg1"/>
                </a:solidFill>
                <a:latin typeface="Arial"/>
                <a:ea typeface="+mj-ea"/>
                <a:cs typeface="+mj-cs"/>
              </a:rPr>
              <a:t> </a:t>
            </a:r>
            <a:r>
              <a:rPr lang="es-ES" dirty="0" smtClean="0">
                <a:solidFill>
                  <a:schemeClr val="bg1"/>
                </a:solidFill>
                <a:latin typeface="Arial"/>
                <a:ea typeface="+mj-ea"/>
                <a:cs typeface="+mj-cs"/>
              </a:rPr>
              <a:t>      Se ingresan las fuentes utilizadas en el documento, aun así office guarda todas las citas que genere en todos los documentos generados en el equipo.</a:t>
            </a:r>
          </a:p>
        </p:txBody>
      </p:sp>
      <p:sp>
        <p:nvSpPr>
          <p:cNvPr id="9" name="8 Llamada con línea 1 (barra de énfasis)"/>
          <p:cNvSpPr/>
          <p:nvPr/>
        </p:nvSpPr>
        <p:spPr>
          <a:xfrm>
            <a:off x="5402747" y="915976"/>
            <a:ext cx="1484699" cy="497593"/>
          </a:xfrm>
          <a:prstGeom prst="accentCallout1">
            <a:avLst>
              <a:gd name="adj1" fmla="val 18750"/>
              <a:gd name="adj2" fmla="val -8333"/>
              <a:gd name="adj3" fmla="val 368391"/>
              <a:gd name="adj4" fmla="val -113709"/>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Insertar cita</a:t>
            </a:r>
            <a:endParaRPr lang="es-ES" sz="1500" i="1" dirty="0"/>
          </a:p>
        </p:txBody>
      </p:sp>
      <p:sp>
        <p:nvSpPr>
          <p:cNvPr id="10" name="9 Llamada con línea 1 (barra de énfasis)"/>
          <p:cNvSpPr/>
          <p:nvPr/>
        </p:nvSpPr>
        <p:spPr>
          <a:xfrm>
            <a:off x="5643933" y="1487179"/>
            <a:ext cx="1484699" cy="497593"/>
          </a:xfrm>
          <a:prstGeom prst="accentCallout1">
            <a:avLst>
              <a:gd name="adj1" fmla="val 18750"/>
              <a:gd name="adj2" fmla="val -8333"/>
              <a:gd name="adj3" fmla="val 334087"/>
              <a:gd name="adj4" fmla="val -127664"/>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Agregar nueva fuente</a:t>
            </a:r>
            <a:endParaRPr lang="es-ES" sz="1500" i="1" dirty="0"/>
          </a:p>
        </p:txBody>
      </p:sp>
      <p:sp>
        <p:nvSpPr>
          <p:cNvPr id="14" name="13 Llamada con línea 1 (barra de énfasis)"/>
          <p:cNvSpPr/>
          <p:nvPr/>
        </p:nvSpPr>
        <p:spPr>
          <a:xfrm>
            <a:off x="10087533" y="5020320"/>
            <a:ext cx="1484699" cy="497593"/>
          </a:xfrm>
          <a:prstGeom prst="accentCallout1">
            <a:avLst>
              <a:gd name="adj1" fmla="val 18750"/>
              <a:gd name="adj2" fmla="val -8333"/>
              <a:gd name="adj3" fmla="val -132181"/>
              <a:gd name="adj4" fmla="val -25084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Ubicado al final de la cita</a:t>
            </a:r>
            <a:endParaRPr lang="es-ES" sz="1500" i="1" dirty="0"/>
          </a:p>
        </p:txBody>
      </p:sp>
      <p:sp>
        <p:nvSpPr>
          <p:cNvPr id="12" name="11 Rectángulo"/>
          <p:cNvSpPr/>
          <p:nvPr/>
        </p:nvSpPr>
        <p:spPr>
          <a:xfrm>
            <a:off x="2441096" y="170064"/>
            <a:ext cx="7605752" cy="523220"/>
          </a:xfrm>
          <a:prstGeom prst="rect">
            <a:avLst/>
          </a:prstGeom>
        </p:spPr>
        <p:txBody>
          <a:bodyPr wrap="square">
            <a:spAutoFit/>
          </a:bodyPr>
          <a:lstStyle/>
          <a:p>
            <a:r>
              <a:rPr lang="es-CO" sz="2800" b="1" dirty="0" smtClean="0">
                <a:solidFill>
                  <a:schemeClr val="bg1"/>
                </a:solidFill>
                <a:latin typeface="Arial"/>
                <a:ea typeface="+mj-ea"/>
                <a:cs typeface="+mj-cs"/>
              </a:rPr>
              <a:t>Insertar citas</a:t>
            </a:r>
          </a:p>
        </p:txBody>
      </p:sp>
      <p:sp>
        <p:nvSpPr>
          <p:cNvPr id="15" name="14 CuadroTexto"/>
          <p:cNvSpPr txBox="1"/>
          <p:nvPr/>
        </p:nvSpPr>
        <p:spPr>
          <a:xfrm>
            <a:off x="992114" y="4823143"/>
            <a:ext cx="3568561" cy="261610"/>
          </a:xfrm>
          <a:prstGeom prst="rect">
            <a:avLst/>
          </a:prstGeom>
          <a:noFill/>
        </p:spPr>
        <p:txBody>
          <a:bodyPr wrap="square" rtlCol="0">
            <a:spAutoFit/>
          </a:bodyPr>
          <a:lstStyle/>
          <a:p>
            <a:r>
              <a:rPr lang="es-ES" sz="1100" dirty="0" smtClean="0"/>
              <a:t>Elaboración propia</a:t>
            </a:r>
            <a:endParaRPr lang="es-ES" sz="1100" dirty="0"/>
          </a:p>
        </p:txBody>
      </p:sp>
    </p:spTree>
    <p:extLst>
      <p:ext uri="{BB962C8B-B14F-4D97-AF65-F5344CB8AC3E}">
        <p14:creationId xmlns:p14="http://schemas.microsoft.com/office/powerpoint/2010/main" val="1956113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5422"/>
          <a:stretch/>
        </p:blipFill>
        <p:spPr bwMode="auto">
          <a:xfrm>
            <a:off x="949122" y="2354104"/>
            <a:ext cx="10351223" cy="376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7" name="6 CuadroTexto"/>
          <p:cNvSpPr txBox="1"/>
          <p:nvPr/>
        </p:nvSpPr>
        <p:spPr>
          <a:xfrm>
            <a:off x="949122" y="1976970"/>
            <a:ext cx="9369572" cy="369332"/>
          </a:xfrm>
          <a:prstGeom prst="rect">
            <a:avLst/>
          </a:prstGeom>
          <a:noFill/>
        </p:spPr>
        <p:txBody>
          <a:bodyPr wrap="square" rtlCol="0">
            <a:spAutoFit/>
          </a:bodyPr>
          <a:lstStyle/>
          <a:p>
            <a:pPr algn="just"/>
            <a:r>
              <a:rPr lang="es-ES" dirty="0">
                <a:solidFill>
                  <a:schemeClr val="bg1"/>
                </a:solidFill>
                <a:latin typeface="Arial"/>
                <a:ea typeface="+mj-ea"/>
                <a:cs typeface="+mj-cs"/>
              </a:rPr>
              <a:t> </a:t>
            </a:r>
            <a:r>
              <a:rPr lang="es-ES" dirty="0" smtClean="0">
                <a:solidFill>
                  <a:schemeClr val="bg1"/>
                </a:solidFill>
                <a:latin typeface="Arial"/>
                <a:ea typeface="+mj-ea"/>
                <a:cs typeface="+mj-cs"/>
              </a:rPr>
              <a:t>      Dependiendo del tipo de soporte las características varían </a:t>
            </a:r>
          </a:p>
        </p:txBody>
      </p:sp>
      <p:sp>
        <p:nvSpPr>
          <p:cNvPr id="9" name="8 Llamada con línea 1 (barra de énfasis)"/>
          <p:cNvSpPr/>
          <p:nvPr/>
        </p:nvSpPr>
        <p:spPr>
          <a:xfrm>
            <a:off x="7911388" y="915975"/>
            <a:ext cx="1484699" cy="497593"/>
          </a:xfrm>
          <a:prstGeom prst="accentCallout1">
            <a:avLst>
              <a:gd name="adj1" fmla="val 18750"/>
              <a:gd name="adj2" fmla="val -8333"/>
              <a:gd name="adj3" fmla="val 703007"/>
              <a:gd name="adj4" fmla="val -21114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Tipo de soporte</a:t>
            </a:r>
            <a:endParaRPr lang="es-ES" sz="1500" i="1" dirty="0"/>
          </a:p>
        </p:txBody>
      </p:sp>
      <p:sp>
        <p:nvSpPr>
          <p:cNvPr id="10" name="9 Llamada con línea 1 (barra de énfasis)"/>
          <p:cNvSpPr/>
          <p:nvPr/>
        </p:nvSpPr>
        <p:spPr>
          <a:xfrm>
            <a:off x="8152574" y="1487178"/>
            <a:ext cx="1484699" cy="497593"/>
          </a:xfrm>
          <a:prstGeom prst="accentCallout1">
            <a:avLst>
              <a:gd name="adj1" fmla="val 18750"/>
              <a:gd name="adj2" fmla="val -8333"/>
              <a:gd name="adj3" fmla="val 641276"/>
              <a:gd name="adj4" fmla="val -173625"/>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Articulo revista</a:t>
            </a:r>
            <a:endParaRPr lang="es-ES" sz="1500" i="1" dirty="0"/>
          </a:p>
        </p:txBody>
      </p:sp>
      <p:sp>
        <p:nvSpPr>
          <p:cNvPr id="12" name="11 Rectángulo"/>
          <p:cNvSpPr/>
          <p:nvPr/>
        </p:nvSpPr>
        <p:spPr>
          <a:xfrm>
            <a:off x="2441096" y="170064"/>
            <a:ext cx="7605752" cy="523220"/>
          </a:xfrm>
          <a:prstGeom prst="rect">
            <a:avLst/>
          </a:prstGeom>
        </p:spPr>
        <p:txBody>
          <a:bodyPr wrap="square">
            <a:spAutoFit/>
          </a:bodyPr>
          <a:lstStyle/>
          <a:p>
            <a:r>
              <a:rPr lang="es-CO" sz="2800" b="1" dirty="0" smtClean="0">
                <a:solidFill>
                  <a:schemeClr val="bg1"/>
                </a:solidFill>
                <a:latin typeface="Arial"/>
                <a:ea typeface="+mj-ea"/>
                <a:cs typeface="+mj-cs"/>
              </a:rPr>
              <a:t>Insertar citas</a:t>
            </a:r>
          </a:p>
        </p:txBody>
      </p:sp>
      <p:sp>
        <p:nvSpPr>
          <p:cNvPr id="14" name="13 CuadroTexto"/>
          <p:cNvSpPr txBox="1"/>
          <p:nvPr/>
        </p:nvSpPr>
        <p:spPr>
          <a:xfrm>
            <a:off x="1399726" y="5961542"/>
            <a:ext cx="3568561" cy="261610"/>
          </a:xfrm>
          <a:prstGeom prst="rect">
            <a:avLst/>
          </a:prstGeom>
          <a:noFill/>
        </p:spPr>
        <p:txBody>
          <a:bodyPr wrap="square" rtlCol="0">
            <a:spAutoFit/>
          </a:bodyPr>
          <a:lstStyle/>
          <a:p>
            <a:r>
              <a:rPr lang="es-ES" sz="1100" dirty="0" smtClean="0"/>
              <a:t>Elaboración propia</a:t>
            </a:r>
            <a:endParaRPr lang="es-ES" sz="1100" dirty="0"/>
          </a:p>
        </p:txBody>
      </p:sp>
    </p:spTree>
    <p:extLst>
      <p:ext uri="{BB962C8B-B14F-4D97-AF65-F5344CB8AC3E}">
        <p14:creationId xmlns:p14="http://schemas.microsoft.com/office/powerpoint/2010/main" val="183243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5330"/>
          <a:stretch/>
        </p:blipFill>
        <p:spPr bwMode="auto">
          <a:xfrm>
            <a:off x="949122" y="2376070"/>
            <a:ext cx="10351223" cy="376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969702" y="1661499"/>
            <a:ext cx="9369572" cy="646331"/>
          </a:xfrm>
          <a:prstGeom prst="rect">
            <a:avLst/>
          </a:prstGeom>
          <a:noFill/>
        </p:spPr>
        <p:txBody>
          <a:bodyPr wrap="square" rtlCol="0">
            <a:spAutoFit/>
          </a:bodyPr>
          <a:lstStyle/>
          <a:p>
            <a:pPr algn="just"/>
            <a:r>
              <a:rPr lang="es-ES" dirty="0">
                <a:solidFill>
                  <a:schemeClr val="bg1"/>
                </a:solidFill>
                <a:latin typeface="Arial"/>
                <a:ea typeface="+mj-ea"/>
                <a:cs typeface="+mj-cs"/>
              </a:rPr>
              <a:t> </a:t>
            </a:r>
            <a:r>
              <a:rPr lang="es-ES" dirty="0" smtClean="0">
                <a:solidFill>
                  <a:schemeClr val="bg1"/>
                </a:solidFill>
                <a:latin typeface="Arial"/>
                <a:ea typeface="+mj-ea"/>
                <a:cs typeface="+mj-cs"/>
              </a:rPr>
              <a:t>      Inserte la mayor parte de información referencial para que el investigador tenga mas posibilidades de ubicar el documento fuente primaria.</a:t>
            </a:r>
          </a:p>
        </p:txBody>
      </p:sp>
      <p:sp>
        <p:nvSpPr>
          <p:cNvPr id="9" name="8 Llamada con línea 1 (barra de énfasis)"/>
          <p:cNvSpPr/>
          <p:nvPr/>
        </p:nvSpPr>
        <p:spPr>
          <a:xfrm>
            <a:off x="7911388" y="915975"/>
            <a:ext cx="1484699" cy="497593"/>
          </a:xfrm>
          <a:prstGeom prst="accentCallout1">
            <a:avLst>
              <a:gd name="adj1" fmla="val 18750"/>
              <a:gd name="adj2" fmla="val -8333"/>
              <a:gd name="adj3" fmla="val 508272"/>
              <a:gd name="adj4" fmla="val -159671"/>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Tipo de soporte</a:t>
            </a:r>
            <a:endParaRPr lang="es-ES" sz="1500" i="1" dirty="0"/>
          </a:p>
        </p:txBody>
      </p:sp>
      <p:sp>
        <p:nvSpPr>
          <p:cNvPr id="10" name="9 Llamada con línea 1 (barra de énfasis)"/>
          <p:cNvSpPr/>
          <p:nvPr/>
        </p:nvSpPr>
        <p:spPr>
          <a:xfrm>
            <a:off x="206772" y="3248443"/>
            <a:ext cx="1484699" cy="497593"/>
          </a:xfrm>
          <a:prstGeom prst="accentCallout1">
            <a:avLst>
              <a:gd name="adj1" fmla="val 43435"/>
              <a:gd name="adj2" fmla="val 111167"/>
              <a:gd name="adj3" fmla="val 454769"/>
              <a:gd name="adj4" fmla="val 224401"/>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Mostrar todos los campos</a:t>
            </a:r>
            <a:endParaRPr lang="es-ES" sz="1500" i="1" dirty="0"/>
          </a:p>
        </p:txBody>
      </p:sp>
      <p:pic>
        <p:nvPicPr>
          <p:cNvPr id="13" name="12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12" name="11 Rectángulo"/>
          <p:cNvSpPr/>
          <p:nvPr/>
        </p:nvSpPr>
        <p:spPr>
          <a:xfrm>
            <a:off x="2441096" y="170064"/>
            <a:ext cx="7605752" cy="523220"/>
          </a:xfrm>
          <a:prstGeom prst="rect">
            <a:avLst/>
          </a:prstGeom>
        </p:spPr>
        <p:txBody>
          <a:bodyPr wrap="square">
            <a:spAutoFit/>
          </a:bodyPr>
          <a:lstStyle/>
          <a:p>
            <a:r>
              <a:rPr lang="es-CO" sz="2800" b="1" dirty="0" smtClean="0">
                <a:solidFill>
                  <a:schemeClr val="bg1"/>
                </a:solidFill>
                <a:latin typeface="Arial"/>
                <a:ea typeface="+mj-ea"/>
                <a:cs typeface="+mj-cs"/>
              </a:rPr>
              <a:t>Insertar citas</a:t>
            </a:r>
          </a:p>
        </p:txBody>
      </p:sp>
      <p:sp>
        <p:nvSpPr>
          <p:cNvPr id="14" name="13 CuadroTexto"/>
          <p:cNvSpPr txBox="1"/>
          <p:nvPr/>
        </p:nvSpPr>
        <p:spPr>
          <a:xfrm>
            <a:off x="1289367" y="5929708"/>
            <a:ext cx="3568561" cy="261610"/>
          </a:xfrm>
          <a:prstGeom prst="rect">
            <a:avLst/>
          </a:prstGeom>
          <a:noFill/>
        </p:spPr>
        <p:txBody>
          <a:bodyPr wrap="square" rtlCol="0">
            <a:spAutoFit/>
          </a:bodyPr>
          <a:lstStyle/>
          <a:p>
            <a:r>
              <a:rPr lang="es-ES" sz="1100" dirty="0" smtClean="0"/>
              <a:t>Elaboración propia</a:t>
            </a:r>
            <a:endParaRPr lang="es-ES" sz="1100" dirty="0"/>
          </a:p>
        </p:txBody>
      </p:sp>
    </p:spTree>
    <p:extLst>
      <p:ext uri="{BB962C8B-B14F-4D97-AF65-F5344CB8AC3E}">
        <p14:creationId xmlns:p14="http://schemas.microsoft.com/office/powerpoint/2010/main" val="6103889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2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5994"/>
          <a:stretch/>
        </p:blipFill>
        <p:spPr bwMode="auto">
          <a:xfrm>
            <a:off x="949121" y="2319177"/>
            <a:ext cx="10351223" cy="372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Llamada con línea 1 (barra de énfasis)"/>
          <p:cNvSpPr/>
          <p:nvPr/>
        </p:nvSpPr>
        <p:spPr>
          <a:xfrm>
            <a:off x="6308171" y="1661488"/>
            <a:ext cx="1484699" cy="497593"/>
          </a:xfrm>
          <a:prstGeom prst="accentCallout1">
            <a:avLst>
              <a:gd name="adj1" fmla="val 90062"/>
              <a:gd name="adj2" fmla="val -9252"/>
              <a:gd name="adj3" fmla="val 404047"/>
              <a:gd name="adj4" fmla="val 6829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Agregar autor</a:t>
            </a:r>
            <a:endParaRPr lang="es-ES" sz="1500" i="1" dirty="0"/>
          </a:p>
        </p:txBody>
      </p:sp>
      <p:pic>
        <p:nvPicPr>
          <p:cNvPr id="13" name="12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11" name="10 Llamada con línea 1 (barra de énfasis)"/>
          <p:cNvSpPr/>
          <p:nvPr/>
        </p:nvSpPr>
        <p:spPr>
          <a:xfrm>
            <a:off x="9815645" y="1412692"/>
            <a:ext cx="1484699" cy="497593"/>
          </a:xfrm>
          <a:prstGeom prst="accentCallout1">
            <a:avLst>
              <a:gd name="adj1" fmla="val 18750"/>
              <a:gd name="adj2" fmla="val -8333"/>
              <a:gd name="adj3" fmla="val 521985"/>
              <a:gd name="adj4" fmla="val -28009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Titulo del articulo</a:t>
            </a:r>
            <a:endParaRPr lang="es-ES" sz="1500" i="1" dirty="0"/>
          </a:p>
        </p:txBody>
      </p:sp>
      <p:sp>
        <p:nvSpPr>
          <p:cNvPr id="12" name="11 Llamada con línea 1 (barra de énfasis)"/>
          <p:cNvSpPr/>
          <p:nvPr/>
        </p:nvSpPr>
        <p:spPr>
          <a:xfrm>
            <a:off x="9815645" y="2000293"/>
            <a:ext cx="1484699" cy="497593"/>
          </a:xfrm>
          <a:prstGeom prst="accentCallout1">
            <a:avLst>
              <a:gd name="adj1" fmla="val 18750"/>
              <a:gd name="adj2" fmla="val -8333"/>
              <a:gd name="adj3" fmla="val 436960"/>
              <a:gd name="adj4" fmla="val -281009"/>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Titulo de la revista</a:t>
            </a:r>
            <a:endParaRPr lang="es-ES" sz="1500" i="1" dirty="0"/>
          </a:p>
        </p:txBody>
      </p:sp>
      <p:sp>
        <p:nvSpPr>
          <p:cNvPr id="14" name="13 Llamada con línea 1 (barra de énfasis)"/>
          <p:cNvSpPr/>
          <p:nvPr/>
        </p:nvSpPr>
        <p:spPr>
          <a:xfrm>
            <a:off x="9815645" y="2633488"/>
            <a:ext cx="1484699" cy="497593"/>
          </a:xfrm>
          <a:prstGeom prst="accentCallout1">
            <a:avLst>
              <a:gd name="adj1" fmla="val 18750"/>
              <a:gd name="adj2" fmla="val -8333"/>
              <a:gd name="adj3" fmla="val 338221"/>
              <a:gd name="adj4" fmla="val -281009"/>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Ciudad de publicación</a:t>
            </a:r>
            <a:endParaRPr lang="es-ES" sz="1500" i="1" dirty="0"/>
          </a:p>
        </p:txBody>
      </p:sp>
      <p:sp>
        <p:nvSpPr>
          <p:cNvPr id="15" name="14 Llamada con línea 1 (barra de énfasis)"/>
          <p:cNvSpPr/>
          <p:nvPr/>
        </p:nvSpPr>
        <p:spPr>
          <a:xfrm>
            <a:off x="9815644" y="3225268"/>
            <a:ext cx="1484699" cy="497593"/>
          </a:xfrm>
          <a:prstGeom prst="accentCallout1">
            <a:avLst>
              <a:gd name="adj1" fmla="val 18750"/>
              <a:gd name="adj2" fmla="val -8333"/>
              <a:gd name="adj3" fmla="val 239481"/>
              <a:gd name="adj4" fmla="val -28009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Año de publicación</a:t>
            </a:r>
            <a:endParaRPr lang="es-ES" sz="1500" i="1" dirty="0"/>
          </a:p>
        </p:txBody>
      </p:sp>
      <p:sp>
        <p:nvSpPr>
          <p:cNvPr id="16" name="15 Llamada con línea 1 (barra de énfasis)"/>
          <p:cNvSpPr/>
          <p:nvPr/>
        </p:nvSpPr>
        <p:spPr>
          <a:xfrm>
            <a:off x="9815644" y="3858463"/>
            <a:ext cx="2147821" cy="497593"/>
          </a:xfrm>
          <a:prstGeom prst="accentCallout1">
            <a:avLst>
              <a:gd name="adj1" fmla="val 18750"/>
              <a:gd name="adj2" fmla="val -8333"/>
              <a:gd name="adj3" fmla="val 146228"/>
              <a:gd name="adj4" fmla="val -19367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Mes o periodo de tiempo en publicación</a:t>
            </a:r>
            <a:endParaRPr lang="es-ES" sz="1500" i="1" dirty="0"/>
          </a:p>
        </p:txBody>
      </p:sp>
      <p:sp>
        <p:nvSpPr>
          <p:cNvPr id="17" name="16 Llamada con línea 1 (barra de énfasis)"/>
          <p:cNvSpPr/>
          <p:nvPr/>
        </p:nvSpPr>
        <p:spPr>
          <a:xfrm>
            <a:off x="9815644" y="4446064"/>
            <a:ext cx="1484699" cy="497593"/>
          </a:xfrm>
          <a:prstGeom prst="accentCallout1">
            <a:avLst>
              <a:gd name="adj1" fmla="val 18750"/>
              <a:gd name="adj2" fmla="val -8333"/>
              <a:gd name="adj3" fmla="val 85887"/>
              <a:gd name="adj4" fmla="val -279171"/>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Paginas del articulo</a:t>
            </a:r>
            <a:endParaRPr lang="es-ES" sz="1500" i="1" dirty="0"/>
          </a:p>
        </p:txBody>
      </p:sp>
      <p:sp>
        <p:nvSpPr>
          <p:cNvPr id="18" name="17 Llamada con línea 1 (barra de énfasis)"/>
          <p:cNvSpPr/>
          <p:nvPr/>
        </p:nvSpPr>
        <p:spPr>
          <a:xfrm>
            <a:off x="9815644" y="5079259"/>
            <a:ext cx="1484699" cy="497593"/>
          </a:xfrm>
          <a:prstGeom prst="accentCallout1">
            <a:avLst>
              <a:gd name="adj1" fmla="val 18750"/>
              <a:gd name="adj2" fmla="val -8333"/>
              <a:gd name="adj3" fmla="val 14575"/>
              <a:gd name="adj4" fmla="val -27733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Nombre de la editorial</a:t>
            </a:r>
            <a:endParaRPr lang="es-ES" sz="1500" i="1" dirty="0"/>
          </a:p>
        </p:txBody>
      </p:sp>
      <p:sp>
        <p:nvSpPr>
          <p:cNvPr id="19" name="18 Llamada con línea 1 (barra de énfasis)"/>
          <p:cNvSpPr/>
          <p:nvPr/>
        </p:nvSpPr>
        <p:spPr>
          <a:xfrm>
            <a:off x="592034" y="3358078"/>
            <a:ext cx="1484699" cy="497593"/>
          </a:xfrm>
          <a:prstGeom prst="accentCallout1">
            <a:avLst>
              <a:gd name="adj1" fmla="val 84577"/>
              <a:gd name="adj2" fmla="val 113925"/>
              <a:gd name="adj3" fmla="val 478102"/>
              <a:gd name="adj4" fmla="val 20802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Nombre de la etiqueta</a:t>
            </a:r>
            <a:endParaRPr lang="es-ES" sz="1500" i="1" dirty="0"/>
          </a:p>
        </p:txBody>
      </p:sp>
      <p:sp>
        <p:nvSpPr>
          <p:cNvPr id="20" name="19 Llamada con línea 1 (barra de énfasis)"/>
          <p:cNvSpPr/>
          <p:nvPr/>
        </p:nvSpPr>
        <p:spPr>
          <a:xfrm>
            <a:off x="3160058" y="6198034"/>
            <a:ext cx="1484699" cy="497593"/>
          </a:xfrm>
          <a:prstGeom prst="accentCallout1">
            <a:avLst>
              <a:gd name="adj1" fmla="val 87319"/>
              <a:gd name="adj2" fmla="val 110247"/>
              <a:gd name="adj3" fmla="val -89649"/>
              <a:gd name="adj4" fmla="val 267769"/>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Aceptar</a:t>
            </a:r>
            <a:endParaRPr lang="es-ES" sz="1500" i="1" dirty="0"/>
          </a:p>
        </p:txBody>
      </p:sp>
      <p:sp>
        <p:nvSpPr>
          <p:cNvPr id="22" name="21 Rectángulo"/>
          <p:cNvSpPr/>
          <p:nvPr/>
        </p:nvSpPr>
        <p:spPr>
          <a:xfrm>
            <a:off x="2441096" y="170064"/>
            <a:ext cx="7605752" cy="523220"/>
          </a:xfrm>
          <a:prstGeom prst="rect">
            <a:avLst/>
          </a:prstGeom>
        </p:spPr>
        <p:txBody>
          <a:bodyPr wrap="square">
            <a:spAutoFit/>
          </a:bodyPr>
          <a:lstStyle/>
          <a:p>
            <a:r>
              <a:rPr lang="es-CO" sz="2800" b="1" dirty="0" smtClean="0">
                <a:solidFill>
                  <a:schemeClr val="bg1"/>
                </a:solidFill>
                <a:latin typeface="Arial"/>
                <a:ea typeface="+mj-ea"/>
                <a:cs typeface="+mj-cs"/>
              </a:rPr>
              <a:t>Insertar citas</a:t>
            </a:r>
          </a:p>
        </p:txBody>
      </p:sp>
      <p:sp>
        <p:nvSpPr>
          <p:cNvPr id="23" name="22 CuadroTexto"/>
          <p:cNvSpPr txBox="1"/>
          <p:nvPr/>
        </p:nvSpPr>
        <p:spPr>
          <a:xfrm>
            <a:off x="1334383" y="5882715"/>
            <a:ext cx="3568561" cy="261610"/>
          </a:xfrm>
          <a:prstGeom prst="rect">
            <a:avLst/>
          </a:prstGeom>
          <a:noFill/>
        </p:spPr>
        <p:txBody>
          <a:bodyPr wrap="square" rtlCol="0">
            <a:spAutoFit/>
          </a:bodyPr>
          <a:lstStyle/>
          <a:p>
            <a:r>
              <a:rPr lang="es-ES" sz="1100" dirty="0" smtClean="0"/>
              <a:t>Elaboración propia</a:t>
            </a:r>
            <a:endParaRPr lang="es-ES" sz="1100" dirty="0"/>
          </a:p>
        </p:txBody>
      </p:sp>
    </p:spTree>
    <p:extLst>
      <p:ext uri="{BB962C8B-B14F-4D97-AF65-F5344CB8AC3E}">
        <p14:creationId xmlns:p14="http://schemas.microsoft.com/office/powerpoint/2010/main" val="1098133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55706"/>
          <a:stretch/>
        </p:blipFill>
        <p:spPr bwMode="auto">
          <a:xfrm>
            <a:off x="1005894" y="2084093"/>
            <a:ext cx="10259206" cy="255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Llamada con línea 1 (barra de énfasis)"/>
          <p:cNvSpPr/>
          <p:nvPr/>
        </p:nvSpPr>
        <p:spPr>
          <a:xfrm>
            <a:off x="3160057" y="4874201"/>
            <a:ext cx="1484699" cy="497593"/>
          </a:xfrm>
          <a:prstGeom prst="accentCallout1">
            <a:avLst>
              <a:gd name="adj1" fmla="val 87319"/>
              <a:gd name="adj2" fmla="val 110247"/>
              <a:gd name="adj3" fmla="val -141761"/>
              <a:gd name="adj4" fmla="val 265011"/>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Cita creada</a:t>
            </a:r>
            <a:endParaRPr lang="es-ES" sz="1500" i="1" dirty="0"/>
          </a:p>
        </p:txBody>
      </p:sp>
      <p:sp>
        <p:nvSpPr>
          <p:cNvPr id="8" name="7 Rectángulo"/>
          <p:cNvSpPr/>
          <p:nvPr/>
        </p:nvSpPr>
        <p:spPr>
          <a:xfrm>
            <a:off x="2441096" y="170064"/>
            <a:ext cx="7605752" cy="523220"/>
          </a:xfrm>
          <a:prstGeom prst="rect">
            <a:avLst/>
          </a:prstGeom>
        </p:spPr>
        <p:txBody>
          <a:bodyPr wrap="square">
            <a:spAutoFit/>
          </a:bodyPr>
          <a:lstStyle/>
          <a:p>
            <a:r>
              <a:rPr lang="es-CO" sz="2800" b="1" dirty="0" smtClean="0">
                <a:solidFill>
                  <a:schemeClr val="bg1"/>
                </a:solidFill>
                <a:latin typeface="Arial"/>
                <a:ea typeface="+mj-ea"/>
                <a:cs typeface="+mj-cs"/>
              </a:rPr>
              <a:t>Insertar citas</a:t>
            </a:r>
          </a:p>
        </p:txBody>
      </p:sp>
      <p:sp>
        <p:nvSpPr>
          <p:cNvPr id="9" name="8 CuadroTexto"/>
          <p:cNvSpPr txBox="1"/>
          <p:nvPr/>
        </p:nvSpPr>
        <p:spPr>
          <a:xfrm>
            <a:off x="1005894" y="4597129"/>
            <a:ext cx="3568561" cy="261610"/>
          </a:xfrm>
          <a:prstGeom prst="rect">
            <a:avLst/>
          </a:prstGeom>
          <a:noFill/>
        </p:spPr>
        <p:txBody>
          <a:bodyPr wrap="square" rtlCol="0">
            <a:spAutoFit/>
          </a:bodyPr>
          <a:lstStyle/>
          <a:p>
            <a:r>
              <a:rPr lang="es-ES" sz="1100" dirty="0" smtClean="0"/>
              <a:t>Elaboración propia</a:t>
            </a:r>
            <a:endParaRPr lang="es-ES" sz="1100" dirty="0"/>
          </a:p>
        </p:txBody>
      </p:sp>
    </p:spTree>
    <p:extLst>
      <p:ext uri="{BB962C8B-B14F-4D97-AF65-F5344CB8AC3E}">
        <p14:creationId xmlns:p14="http://schemas.microsoft.com/office/powerpoint/2010/main" val="29073281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6344"/>
          <a:stretch/>
        </p:blipFill>
        <p:spPr bwMode="auto">
          <a:xfrm>
            <a:off x="984052" y="2401803"/>
            <a:ext cx="10220282" cy="3084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8" name="7 Llamada con línea 1 (barra de énfasis)"/>
          <p:cNvSpPr/>
          <p:nvPr/>
        </p:nvSpPr>
        <p:spPr>
          <a:xfrm>
            <a:off x="10461984" y="2970166"/>
            <a:ext cx="1484699" cy="497593"/>
          </a:xfrm>
          <a:prstGeom prst="accentCallout1">
            <a:avLst>
              <a:gd name="adj1" fmla="val 18750"/>
              <a:gd name="adj2" fmla="val -8333"/>
              <a:gd name="adj3" fmla="val 275137"/>
              <a:gd name="adj4" fmla="val -216663"/>
            </a:avLst>
          </a:prstGeom>
          <a:ln>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Ubicar la cita a modificar</a:t>
            </a:r>
            <a:endParaRPr lang="es-ES" sz="1500" i="1" dirty="0"/>
          </a:p>
        </p:txBody>
      </p:sp>
      <p:sp>
        <p:nvSpPr>
          <p:cNvPr id="9" name="8 Llamada con línea 1 (barra de énfasis)"/>
          <p:cNvSpPr/>
          <p:nvPr/>
        </p:nvSpPr>
        <p:spPr>
          <a:xfrm>
            <a:off x="10461984" y="3543665"/>
            <a:ext cx="1484699" cy="497593"/>
          </a:xfrm>
          <a:prstGeom prst="accentCallout1">
            <a:avLst>
              <a:gd name="adj1" fmla="val 18750"/>
              <a:gd name="adj2" fmla="val -8333"/>
              <a:gd name="adj3" fmla="val 220282"/>
              <a:gd name="adj4" fmla="val -197359"/>
            </a:avLst>
          </a:prstGeom>
          <a:ln>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Desplegar las opciones</a:t>
            </a:r>
            <a:endParaRPr lang="es-ES" sz="1500" i="1" dirty="0"/>
          </a:p>
        </p:txBody>
      </p:sp>
      <p:sp>
        <p:nvSpPr>
          <p:cNvPr id="10" name="9 Llamada con línea 1 (barra de énfasis)"/>
          <p:cNvSpPr/>
          <p:nvPr/>
        </p:nvSpPr>
        <p:spPr>
          <a:xfrm>
            <a:off x="10461984" y="4094969"/>
            <a:ext cx="1484699" cy="497593"/>
          </a:xfrm>
          <a:prstGeom prst="accentCallout1">
            <a:avLst>
              <a:gd name="adj1" fmla="val 18750"/>
              <a:gd name="adj2" fmla="val -8333"/>
              <a:gd name="adj3" fmla="val 137999"/>
              <a:gd name="adj4" fmla="val -209309"/>
            </a:avLst>
          </a:prstGeom>
          <a:ln>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Editar datos de la cita. (pág.)</a:t>
            </a:r>
            <a:endParaRPr lang="es-ES" sz="1500" i="1" dirty="0"/>
          </a:p>
        </p:txBody>
      </p:sp>
      <p:sp>
        <p:nvSpPr>
          <p:cNvPr id="11" name="10 Llamada con línea 1 (barra de énfasis)"/>
          <p:cNvSpPr/>
          <p:nvPr/>
        </p:nvSpPr>
        <p:spPr>
          <a:xfrm>
            <a:off x="10461984" y="4668468"/>
            <a:ext cx="1484699" cy="497593"/>
          </a:xfrm>
          <a:prstGeom prst="accentCallout1">
            <a:avLst>
              <a:gd name="adj1" fmla="val 18750"/>
              <a:gd name="adj2" fmla="val -8333"/>
              <a:gd name="adj3" fmla="val 50231"/>
              <a:gd name="adj4" fmla="val -246997"/>
            </a:avLst>
          </a:prstGeom>
          <a:ln>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Editar datos de la fuente</a:t>
            </a:r>
            <a:endParaRPr lang="es-ES" sz="1500" i="1" dirty="0"/>
          </a:p>
        </p:txBody>
      </p:sp>
      <p:sp>
        <p:nvSpPr>
          <p:cNvPr id="12" name="11 Llamada con línea 1 (barra de énfasis)"/>
          <p:cNvSpPr/>
          <p:nvPr/>
        </p:nvSpPr>
        <p:spPr>
          <a:xfrm>
            <a:off x="10471465" y="5223954"/>
            <a:ext cx="1484699" cy="497593"/>
          </a:xfrm>
          <a:prstGeom prst="accentCallout1">
            <a:avLst>
              <a:gd name="adj1" fmla="val 18750"/>
              <a:gd name="adj2" fmla="val -8333"/>
              <a:gd name="adj3" fmla="val -23823"/>
              <a:gd name="adj4" fmla="val -212986"/>
            </a:avLst>
          </a:prstGeom>
          <a:ln>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Dejar en texto </a:t>
            </a:r>
            <a:r>
              <a:rPr lang="es-ES" sz="1500" dirty="0" err="1" smtClean="0"/>
              <a:t>estandar</a:t>
            </a:r>
            <a:endParaRPr lang="es-ES" sz="1500" i="1" dirty="0"/>
          </a:p>
        </p:txBody>
      </p:sp>
      <p:sp>
        <p:nvSpPr>
          <p:cNvPr id="14" name="13 CuadroTexto"/>
          <p:cNvSpPr txBox="1"/>
          <p:nvPr/>
        </p:nvSpPr>
        <p:spPr>
          <a:xfrm>
            <a:off x="969702" y="1770683"/>
            <a:ext cx="9369572" cy="369332"/>
          </a:xfrm>
          <a:prstGeom prst="rect">
            <a:avLst/>
          </a:prstGeom>
          <a:noFill/>
        </p:spPr>
        <p:txBody>
          <a:bodyPr wrap="square" rtlCol="0">
            <a:spAutoFit/>
          </a:bodyPr>
          <a:lstStyle/>
          <a:p>
            <a:pPr algn="just"/>
            <a:r>
              <a:rPr lang="es-ES" dirty="0">
                <a:solidFill>
                  <a:schemeClr val="bg1"/>
                </a:solidFill>
                <a:latin typeface="Arial"/>
                <a:ea typeface="+mj-ea"/>
                <a:cs typeface="+mj-cs"/>
              </a:rPr>
              <a:t> </a:t>
            </a:r>
            <a:r>
              <a:rPr lang="es-ES" dirty="0" smtClean="0">
                <a:solidFill>
                  <a:schemeClr val="bg1"/>
                </a:solidFill>
                <a:latin typeface="Arial"/>
                <a:ea typeface="+mj-ea"/>
                <a:cs typeface="+mj-cs"/>
              </a:rPr>
              <a:t>      Para modificar o actualizar una cita siga los siguientes pasos.</a:t>
            </a:r>
          </a:p>
        </p:txBody>
      </p:sp>
      <p:sp>
        <p:nvSpPr>
          <p:cNvPr id="16" name="15 Rectángulo"/>
          <p:cNvSpPr/>
          <p:nvPr/>
        </p:nvSpPr>
        <p:spPr>
          <a:xfrm>
            <a:off x="2441096" y="170064"/>
            <a:ext cx="7605752" cy="523220"/>
          </a:xfrm>
          <a:prstGeom prst="rect">
            <a:avLst/>
          </a:prstGeom>
        </p:spPr>
        <p:txBody>
          <a:bodyPr wrap="square">
            <a:spAutoFit/>
          </a:bodyPr>
          <a:lstStyle/>
          <a:p>
            <a:r>
              <a:rPr lang="es-CO" sz="2800" b="1" dirty="0" smtClean="0">
                <a:solidFill>
                  <a:schemeClr val="bg1"/>
                </a:solidFill>
                <a:latin typeface="Arial"/>
                <a:ea typeface="+mj-ea"/>
                <a:cs typeface="+mj-cs"/>
              </a:rPr>
              <a:t>Insertar citas</a:t>
            </a:r>
          </a:p>
        </p:txBody>
      </p:sp>
      <p:sp>
        <p:nvSpPr>
          <p:cNvPr id="17" name="16 CuadroTexto"/>
          <p:cNvSpPr txBox="1"/>
          <p:nvPr/>
        </p:nvSpPr>
        <p:spPr>
          <a:xfrm>
            <a:off x="994485" y="5502467"/>
            <a:ext cx="3568561" cy="261610"/>
          </a:xfrm>
          <a:prstGeom prst="rect">
            <a:avLst/>
          </a:prstGeom>
          <a:noFill/>
        </p:spPr>
        <p:txBody>
          <a:bodyPr wrap="square" rtlCol="0">
            <a:spAutoFit/>
          </a:bodyPr>
          <a:lstStyle/>
          <a:p>
            <a:r>
              <a:rPr lang="es-ES" sz="1100" dirty="0" smtClean="0"/>
              <a:t>Elaboración propia</a:t>
            </a:r>
            <a:endParaRPr lang="es-ES" sz="1100" dirty="0"/>
          </a:p>
        </p:txBody>
      </p:sp>
    </p:spTree>
    <p:extLst>
      <p:ext uri="{BB962C8B-B14F-4D97-AF65-F5344CB8AC3E}">
        <p14:creationId xmlns:p14="http://schemas.microsoft.com/office/powerpoint/2010/main" val="33034810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0646"/>
          <a:stretch/>
        </p:blipFill>
        <p:spPr bwMode="auto">
          <a:xfrm>
            <a:off x="955852" y="1887690"/>
            <a:ext cx="10309248" cy="402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8" name="7 Llamada con línea 1 (barra de énfasis)"/>
          <p:cNvSpPr/>
          <p:nvPr/>
        </p:nvSpPr>
        <p:spPr>
          <a:xfrm>
            <a:off x="10461984" y="2642614"/>
            <a:ext cx="1484699" cy="497593"/>
          </a:xfrm>
          <a:prstGeom prst="accentCallout1">
            <a:avLst>
              <a:gd name="adj1" fmla="val 18750"/>
              <a:gd name="adj2" fmla="val -8333"/>
              <a:gd name="adj3" fmla="val 77658"/>
              <a:gd name="adj4" fmla="val -487835"/>
            </a:avLst>
          </a:prstGeom>
          <a:ln>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Buscar una fuente</a:t>
            </a:r>
            <a:endParaRPr lang="es-ES" sz="1500" i="1" dirty="0"/>
          </a:p>
        </p:txBody>
      </p:sp>
      <p:sp>
        <p:nvSpPr>
          <p:cNvPr id="9" name="8 Llamada con línea 1 (barra de énfasis)"/>
          <p:cNvSpPr/>
          <p:nvPr/>
        </p:nvSpPr>
        <p:spPr>
          <a:xfrm>
            <a:off x="10461984" y="3216113"/>
            <a:ext cx="1484699" cy="497593"/>
          </a:xfrm>
          <a:prstGeom prst="accentCallout1">
            <a:avLst>
              <a:gd name="adj1" fmla="val 18750"/>
              <a:gd name="adj2" fmla="val -8333"/>
              <a:gd name="adj3" fmla="val -29309"/>
              <a:gd name="adj4" fmla="val -237805"/>
            </a:avLst>
          </a:prstGeom>
          <a:ln>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Ordena por: autor, año, titulo</a:t>
            </a:r>
            <a:endParaRPr lang="es-ES" sz="1500" i="1" dirty="0"/>
          </a:p>
        </p:txBody>
      </p:sp>
      <p:sp>
        <p:nvSpPr>
          <p:cNvPr id="10" name="9 Llamada con línea 1 (barra de énfasis)"/>
          <p:cNvSpPr/>
          <p:nvPr/>
        </p:nvSpPr>
        <p:spPr>
          <a:xfrm>
            <a:off x="10461984" y="3767417"/>
            <a:ext cx="1726404" cy="497593"/>
          </a:xfrm>
          <a:prstGeom prst="accentCallout1">
            <a:avLst>
              <a:gd name="adj1" fmla="val 18750"/>
              <a:gd name="adj2" fmla="val -8333"/>
              <a:gd name="adj3" fmla="val -32052"/>
              <a:gd name="adj4" fmla="val -246078"/>
            </a:avLst>
          </a:prstGeom>
          <a:ln>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Lista del documento actual</a:t>
            </a:r>
            <a:endParaRPr lang="es-ES" sz="1500" i="1" dirty="0"/>
          </a:p>
        </p:txBody>
      </p:sp>
      <p:sp>
        <p:nvSpPr>
          <p:cNvPr id="11" name="10 Llamada con línea 1 (barra de énfasis)"/>
          <p:cNvSpPr/>
          <p:nvPr/>
        </p:nvSpPr>
        <p:spPr>
          <a:xfrm>
            <a:off x="10461984" y="4340916"/>
            <a:ext cx="1484699" cy="497593"/>
          </a:xfrm>
          <a:prstGeom prst="accentCallout1">
            <a:avLst>
              <a:gd name="adj1" fmla="val 18750"/>
              <a:gd name="adj2" fmla="val -8333"/>
              <a:gd name="adj3" fmla="val -155476"/>
              <a:gd name="adj4" fmla="val -374770"/>
            </a:avLst>
          </a:prstGeom>
          <a:ln>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Lista de fuentes en el equipo</a:t>
            </a:r>
            <a:endParaRPr lang="es-ES" sz="1500" i="1" dirty="0"/>
          </a:p>
        </p:txBody>
      </p:sp>
      <p:sp>
        <p:nvSpPr>
          <p:cNvPr id="12" name="11 Llamada con línea 1 (barra de énfasis)"/>
          <p:cNvSpPr/>
          <p:nvPr/>
        </p:nvSpPr>
        <p:spPr>
          <a:xfrm>
            <a:off x="10471465" y="4896402"/>
            <a:ext cx="1484699" cy="497593"/>
          </a:xfrm>
          <a:prstGeom prst="accentCallout1">
            <a:avLst>
              <a:gd name="adj1" fmla="val 18750"/>
              <a:gd name="adj2" fmla="val -8333"/>
              <a:gd name="adj3" fmla="val -188388"/>
              <a:gd name="adj4" fmla="val -329728"/>
            </a:avLst>
          </a:prstGeom>
          <a:ln>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Editar fuente</a:t>
            </a:r>
            <a:endParaRPr lang="es-ES" sz="1500" i="1" dirty="0"/>
          </a:p>
        </p:txBody>
      </p:sp>
      <p:sp>
        <p:nvSpPr>
          <p:cNvPr id="14" name="13 Llamada con línea 1 (barra de énfasis)"/>
          <p:cNvSpPr/>
          <p:nvPr/>
        </p:nvSpPr>
        <p:spPr>
          <a:xfrm>
            <a:off x="213502" y="2145021"/>
            <a:ext cx="1484699" cy="497593"/>
          </a:xfrm>
          <a:prstGeom prst="accentCallout1">
            <a:avLst>
              <a:gd name="adj1" fmla="val 51663"/>
              <a:gd name="adj2" fmla="val 110247"/>
              <a:gd name="adj3" fmla="val 568613"/>
              <a:gd name="adj4" fmla="val 201585"/>
            </a:avLst>
          </a:prstGeom>
          <a:ln>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Visualización cita</a:t>
            </a:r>
            <a:endParaRPr lang="es-ES" sz="1500" i="1" dirty="0"/>
          </a:p>
        </p:txBody>
      </p:sp>
      <p:sp>
        <p:nvSpPr>
          <p:cNvPr id="15" name="14 Llamada con línea 1 (barra de énfasis)"/>
          <p:cNvSpPr/>
          <p:nvPr/>
        </p:nvSpPr>
        <p:spPr>
          <a:xfrm>
            <a:off x="0" y="2928630"/>
            <a:ext cx="1698201" cy="497593"/>
          </a:xfrm>
          <a:prstGeom prst="accentCallout1">
            <a:avLst>
              <a:gd name="adj1" fmla="val 51663"/>
              <a:gd name="adj2" fmla="val 110247"/>
              <a:gd name="adj3" fmla="val 494558"/>
              <a:gd name="adj4" fmla="val 185958"/>
            </a:avLst>
          </a:prstGeom>
          <a:ln>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Visualización lista bibliográfica</a:t>
            </a:r>
            <a:endParaRPr lang="es-ES" sz="1500" i="1" dirty="0"/>
          </a:p>
        </p:txBody>
      </p:sp>
      <p:sp>
        <p:nvSpPr>
          <p:cNvPr id="17" name="16 Rectángulo"/>
          <p:cNvSpPr/>
          <p:nvPr/>
        </p:nvSpPr>
        <p:spPr>
          <a:xfrm>
            <a:off x="2441096" y="170064"/>
            <a:ext cx="7605752" cy="523220"/>
          </a:xfrm>
          <a:prstGeom prst="rect">
            <a:avLst/>
          </a:prstGeom>
        </p:spPr>
        <p:txBody>
          <a:bodyPr wrap="square">
            <a:spAutoFit/>
          </a:bodyPr>
          <a:lstStyle/>
          <a:p>
            <a:r>
              <a:rPr lang="es-CO" sz="2800" b="1" dirty="0" smtClean="0">
                <a:solidFill>
                  <a:schemeClr val="bg1"/>
                </a:solidFill>
                <a:latin typeface="Arial"/>
                <a:ea typeface="+mj-ea"/>
                <a:cs typeface="+mj-cs"/>
              </a:rPr>
              <a:t>Insertar citas</a:t>
            </a:r>
          </a:p>
        </p:txBody>
      </p:sp>
      <p:sp>
        <p:nvSpPr>
          <p:cNvPr id="18" name="17 CuadroTexto"/>
          <p:cNvSpPr txBox="1"/>
          <p:nvPr/>
        </p:nvSpPr>
        <p:spPr>
          <a:xfrm>
            <a:off x="955852" y="5878249"/>
            <a:ext cx="3568561" cy="261610"/>
          </a:xfrm>
          <a:prstGeom prst="rect">
            <a:avLst/>
          </a:prstGeom>
          <a:noFill/>
        </p:spPr>
        <p:txBody>
          <a:bodyPr wrap="square" rtlCol="0">
            <a:spAutoFit/>
          </a:bodyPr>
          <a:lstStyle/>
          <a:p>
            <a:r>
              <a:rPr lang="es-ES" sz="1100" dirty="0" smtClean="0"/>
              <a:t>Elaboración propia</a:t>
            </a:r>
            <a:endParaRPr lang="es-ES" sz="1100" dirty="0"/>
          </a:p>
        </p:txBody>
      </p:sp>
    </p:spTree>
    <p:extLst>
      <p:ext uri="{BB962C8B-B14F-4D97-AF65-F5344CB8AC3E}">
        <p14:creationId xmlns:p14="http://schemas.microsoft.com/office/powerpoint/2010/main" val="31574333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10" name="9 Rectángulo"/>
          <p:cNvSpPr/>
          <p:nvPr/>
        </p:nvSpPr>
        <p:spPr>
          <a:xfrm>
            <a:off x="1064525" y="1142984"/>
            <a:ext cx="7646696" cy="584775"/>
          </a:xfrm>
          <a:prstGeom prst="rect">
            <a:avLst/>
          </a:prstGeom>
        </p:spPr>
        <p:txBody>
          <a:bodyPr wrap="square">
            <a:spAutoFit/>
          </a:bodyPr>
          <a:lstStyle/>
          <a:p>
            <a:r>
              <a:rPr lang="es-CO" sz="3200" b="1" dirty="0" smtClean="0">
                <a:solidFill>
                  <a:schemeClr val="bg1"/>
                </a:solidFill>
                <a:latin typeface="Arial"/>
                <a:ea typeface="+mj-ea"/>
                <a:cs typeface="+mj-cs"/>
              </a:rPr>
              <a:t>Referencias bibliográficas</a:t>
            </a:r>
          </a:p>
        </p:txBody>
      </p:sp>
      <p:sp>
        <p:nvSpPr>
          <p:cNvPr id="5" name="4 CuadroTexto"/>
          <p:cNvSpPr txBox="1"/>
          <p:nvPr/>
        </p:nvSpPr>
        <p:spPr>
          <a:xfrm>
            <a:off x="1068996" y="2232154"/>
            <a:ext cx="10534425" cy="1631216"/>
          </a:xfrm>
          <a:prstGeom prst="rect">
            <a:avLst/>
          </a:prstGeom>
          <a:noFill/>
        </p:spPr>
        <p:txBody>
          <a:bodyPr wrap="square" rtlCol="0">
            <a:spAutoFit/>
          </a:bodyPr>
          <a:lstStyle/>
          <a:p>
            <a:r>
              <a:rPr lang="es-ES" sz="2000" dirty="0">
                <a:solidFill>
                  <a:schemeClr val="bg1"/>
                </a:solidFill>
                <a:latin typeface="Arial" panose="020B0604020202020204" pitchFamily="34" charset="0"/>
                <a:ea typeface="+mj-ea"/>
                <a:cs typeface="Arial" panose="020B0604020202020204" pitchFamily="34" charset="0"/>
              </a:rPr>
              <a:t>Inicia en una página nueva</a:t>
            </a:r>
          </a:p>
          <a:p>
            <a:endParaRPr lang="es-ES" sz="2000" dirty="0">
              <a:solidFill>
                <a:schemeClr val="bg1"/>
              </a:solidFill>
              <a:latin typeface="Arial" panose="020B0604020202020204" pitchFamily="34" charset="0"/>
              <a:ea typeface="+mj-ea"/>
              <a:cs typeface="Arial" panose="020B0604020202020204" pitchFamily="34" charset="0"/>
            </a:endParaRPr>
          </a:p>
          <a:p>
            <a:pPr marL="342900" indent="-342900">
              <a:buFont typeface="Wingdings" panose="05000000000000000000" pitchFamily="2" charset="2"/>
              <a:buChar char="Ø"/>
            </a:pPr>
            <a:r>
              <a:rPr lang="es-ES" sz="2000" dirty="0">
                <a:solidFill>
                  <a:schemeClr val="bg1"/>
                </a:solidFill>
                <a:latin typeface="Arial" panose="020B0604020202020204" pitchFamily="34" charset="0"/>
                <a:ea typeface="+mj-ea"/>
                <a:cs typeface="Arial" panose="020B0604020202020204" pitchFamily="34" charset="0"/>
              </a:rPr>
              <a:t>Reconocer los trabajos de otros investigadores</a:t>
            </a:r>
          </a:p>
          <a:p>
            <a:pPr marL="342900" indent="-342900">
              <a:buFont typeface="Wingdings" panose="05000000000000000000" pitchFamily="2" charset="2"/>
              <a:buChar char="Ø"/>
            </a:pPr>
            <a:r>
              <a:rPr lang="es-ES" sz="2000" dirty="0">
                <a:solidFill>
                  <a:schemeClr val="bg1"/>
                </a:solidFill>
                <a:latin typeface="Arial" panose="020B0604020202020204" pitchFamily="34" charset="0"/>
                <a:ea typeface="+mj-ea"/>
                <a:cs typeface="Arial" panose="020B0604020202020204" pitchFamily="34" charset="0"/>
              </a:rPr>
              <a:t>Proporciona un modo de localización o rastreo de la fuente primaria.</a:t>
            </a:r>
          </a:p>
          <a:p>
            <a:pPr marL="342900" indent="-342900">
              <a:buFont typeface="Wingdings" panose="05000000000000000000" pitchFamily="2" charset="2"/>
              <a:buChar char="Ø"/>
            </a:pPr>
            <a:r>
              <a:rPr lang="es-ES" sz="2000" dirty="0">
                <a:solidFill>
                  <a:schemeClr val="bg1"/>
                </a:solidFill>
                <a:latin typeface="Arial" panose="020B0604020202020204" pitchFamily="34" charset="0"/>
                <a:ea typeface="+mj-ea"/>
                <a:cs typeface="Arial" panose="020B0604020202020204" pitchFamily="34" charset="0"/>
              </a:rPr>
              <a:t>Documenta las afirmaciones.</a:t>
            </a:r>
          </a:p>
        </p:txBody>
      </p:sp>
    </p:spTree>
    <p:extLst>
      <p:ext uri="{BB962C8B-B14F-4D97-AF65-F5344CB8AC3E}">
        <p14:creationId xmlns:p14="http://schemas.microsoft.com/office/powerpoint/2010/main" val="24691504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3826"/>
          <a:stretch/>
        </p:blipFill>
        <p:spPr bwMode="auto">
          <a:xfrm>
            <a:off x="1007988" y="1260810"/>
            <a:ext cx="10309248" cy="3257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8" name="7 Llamada con línea 1 (barra de énfasis)"/>
          <p:cNvSpPr/>
          <p:nvPr/>
        </p:nvSpPr>
        <p:spPr>
          <a:xfrm>
            <a:off x="10478766" y="2553323"/>
            <a:ext cx="1484699" cy="497593"/>
          </a:xfrm>
          <a:prstGeom prst="accentCallout1">
            <a:avLst>
              <a:gd name="adj1" fmla="val 18750"/>
              <a:gd name="adj2" fmla="val -8333"/>
              <a:gd name="adj3" fmla="val -130791"/>
              <a:gd name="adj4" fmla="val -412459"/>
            </a:avLst>
          </a:prstGeom>
          <a:ln>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Insertar bibliografía</a:t>
            </a:r>
            <a:endParaRPr lang="es-ES" sz="1500" i="1" dirty="0"/>
          </a:p>
        </p:txBody>
      </p:sp>
      <p:sp>
        <p:nvSpPr>
          <p:cNvPr id="10" name="9 Llamada con línea 1 (barra de énfasis)"/>
          <p:cNvSpPr/>
          <p:nvPr/>
        </p:nvSpPr>
        <p:spPr>
          <a:xfrm>
            <a:off x="10461984" y="3140537"/>
            <a:ext cx="1494180" cy="497593"/>
          </a:xfrm>
          <a:prstGeom prst="accentCallout1">
            <a:avLst>
              <a:gd name="adj1" fmla="val 18750"/>
              <a:gd name="adj2" fmla="val -8333"/>
              <a:gd name="adj3" fmla="val -139019"/>
              <a:gd name="adj4" fmla="val -350428"/>
            </a:avLst>
          </a:prstGeom>
          <a:ln>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Titulo: “bibliografía</a:t>
            </a:r>
            <a:endParaRPr lang="es-ES" sz="1500" i="1" dirty="0"/>
          </a:p>
        </p:txBody>
      </p:sp>
      <p:sp>
        <p:nvSpPr>
          <p:cNvPr id="11" name="10 Llamada con línea 1 (barra de énfasis)"/>
          <p:cNvSpPr/>
          <p:nvPr/>
        </p:nvSpPr>
        <p:spPr>
          <a:xfrm>
            <a:off x="10461984" y="3714036"/>
            <a:ext cx="1484699" cy="497593"/>
          </a:xfrm>
          <a:prstGeom prst="accentCallout1">
            <a:avLst>
              <a:gd name="adj1" fmla="val 18750"/>
              <a:gd name="adj2" fmla="val -8333"/>
              <a:gd name="adj3" fmla="val -86907"/>
              <a:gd name="adj4" fmla="val -397751"/>
            </a:avLst>
          </a:prstGeom>
          <a:ln>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Titulo “trabajos citados”</a:t>
            </a:r>
            <a:endParaRPr lang="es-ES" sz="1500" i="1" dirty="0"/>
          </a:p>
        </p:txBody>
      </p:sp>
      <p:sp>
        <p:nvSpPr>
          <p:cNvPr id="12" name="11 Llamada con línea 1 (barra de énfasis)"/>
          <p:cNvSpPr/>
          <p:nvPr/>
        </p:nvSpPr>
        <p:spPr>
          <a:xfrm>
            <a:off x="10471465" y="4269522"/>
            <a:ext cx="1484699" cy="497593"/>
          </a:xfrm>
          <a:prstGeom prst="accentCallout1">
            <a:avLst>
              <a:gd name="adj1" fmla="val 18750"/>
              <a:gd name="adj2" fmla="val -8333"/>
              <a:gd name="adj3" fmla="val -78678"/>
              <a:gd name="adj4" fmla="val -363739"/>
            </a:avLst>
          </a:prstGeom>
          <a:ln>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Editar fuente</a:t>
            </a:r>
            <a:endParaRPr lang="es-ES" sz="1500" i="1" dirty="0"/>
          </a:p>
        </p:txBody>
      </p:sp>
      <p:sp>
        <p:nvSpPr>
          <p:cNvPr id="14" name="13 Rectángulo"/>
          <p:cNvSpPr/>
          <p:nvPr/>
        </p:nvSpPr>
        <p:spPr>
          <a:xfrm>
            <a:off x="2441096" y="170064"/>
            <a:ext cx="7605752" cy="523220"/>
          </a:xfrm>
          <a:prstGeom prst="rect">
            <a:avLst/>
          </a:prstGeom>
        </p:spPr>
        <p:txBody>
          <a:bodyPr wrap="square">
            <a:spAutoFit/>
          </a:bodyPr>
          <a:lstStyle/>
          <a:p>
            <a:r>
              <a:rPr lang="es-CO" sz="2800" b="1" dirty="0" smtClean="0">
                <a:solidFill>
                  <a:schemeClr val="bg1"/>
                </a:solidFill>
                <a:latin typeface="Arial"/>
                <a:ea typeface="+mj-ea"/>
                <a:cs typeface="+mj-cs"/>
              </a:rPr>
              <a:t>Insertar  referencias bibliográficas</a:t>
            </a:r>
          </a:p>
        </p:txBody>
      </p:sp>
      <p:sp>
        <p:nvSpPr>
          <p:cNvPr id="16" name="15 CuadroTexto"/>
          <p:cNvSpPr txBox="1"/>
          <p:nvPr/>
        </p:nvSpPr>
        <p:spPr>
          <a:xfrm>
            <a:off x="1131712" y="4518318"/>
            <a:ext cx="3568561" cy="261610"/>
          </a:xfrm>
          <a:prstGeom prst="rect">
            <a:avLst/>
          </a:prstGeom>
          <a:noFill/>
        </p:spPr>
        <p:txBody>
          <a:bodyPr wrap="square" rtlCol="0">
            <a:spAutoFit/>
          </a:bodyPr>
          <a:lstStyle/>
          <a:p>
            <a:r>
              <a:rPr lang="es-ES" sz="1100" dirty="0" smtClean="0"/>
              <a:t>Elaboración propia</a:t>
            </a:r>
            <a:endParaRPr lang="es-ES" sz="1100" dirty="0"/>
          </a:p>
        </p:txBody>
      </p:sp>
    </p:spTree>
    <p:extLst>
      <p:ext uri="{BB962C8B-B14F-4D97-AF65-F5344CB8AC3E}">
        <p14:creationId xmlns:p14="http://schemas.microsoft.com/office/powerpoint/2010/main" val="1333675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6" name="5 CuadroTexto"/>
          <p:cNvSpPr txBox="1"/>
          <p:nvPr/>
        </p:nvSpPr>
        <p:spPr>
          <a:xfrm>
            <a:off x="1446663" y="1805015"/>
            <a:ext cx="9383219" cy="4247317"/>
          </a:xfrm>
          <a:prstGeom prst="rect">
            <a:avLst/>
          </a:prstGeom>
          <a:noFill/>
        </p:spPr>
        <p:txBody>
          <a:bodyPr wrap="square" rtlCol="0">
            <a:spAutoFit/>
          </a:bodyPr>
          <a:lstStyle/>
          <a:p>
            <a:r>
              <a:rPr lang="es-CO" dirty="0" smtClean="0">
                <a:solidFill>
                  <a:schemeClr val="bg1"/>
                </a:solidFill>
                <a:latin typeface="Arial"/>
                <a:ea typeface="+mj-ea"/>
                <a:cs typeface="+mj-cs"/>
              </a:rPr>
              <a:t>Esta presentación es una </a:t>
            </a:r>
            <a:r>
              <a:rPr lang="es-CO" i="1" dirty="0" smtClean="0">
                <a:solidFill>
                  <a:schemeClr val="bg1"/>
                </a:solidFill>
                <a:latin typeface="Arial"/>
                <a:ea typeface="+mj-ea"/>
                <a:cs typeface="+mj-cs"/>
              </a:rPr>
              <a:t>adaptación</a:t>
            </a:r>
            <a:r>
              <a:rPr lang="es-CO" dirty="0" smtClean="0">
                <a:solidFill>
                  <a:schemeClr val="bg1"/>
                </a:solidFill>
                <a:latin typeface="Arial"/>
                <a:ea typeface="+mj-ea"/>
                <a:cs typeface="+mj-cs"/>
              </a:rPr>
              <a:t> directa de las normas APA, para la socialización académica y sin ánimos de lucro como lo dicta la ley 23 de 1982 en su art. 44 “</a:t>
            </a:r>
            <a:r>
              <a:rPr lang="es-ES" dirty="0">
                <a:solidFill>
                  <a:schemeClr val="bg1"/>
                </a:solidFill>
                <a:latin typeface="Arial"/>
                <a:ea typeface="+mj-ea"/>
                <a:cs typeface="+mj-cs"/>
              </a:rPr>
              <a:t>Es libre la utilización de obras científicas, literarias y artísticas en el domicilio privado sin ánimo de </a:t>
            </a:r>
            <a:r>
              <a:rPr lang="es-ES" dirty="0" smtClean="0">
                <a:solidFill>
                  <a:schemeClr val="bg1"/>
                </a:solidFill>
                <a:latin typeface="Arial"/>
                <a:ea typeface="+mj-ea"/>
                <a:cs typeface="+mj-cs"/>
              </a:rPr>
              <a:t>lucro”. </a:t>
            </a:r>
            <a:r>
              <a:rPr lang="es-CO" dirty="0" smtClean="0">
                <a:solidFill>
                  <a:schemeClr val="bg1"/>
                </a:solidFill>
                <a:latin typeface="Arial"/>
                <a:ea typeface="+mj-ea"/>
                <a:cs typeface="+mj-cs"/>
              </a:rPr>
              <a:t> Para el programa de Formación de Usuarios de la Subdirección de recursos Bibliográficos y </a:t>
            </a:r>
            <a:r>
              <a:rPr lang="es-ES" dirty="0">
                <a:solidFill>
                  <a:schemeClr val="bg1"/>
                </a:solidFill>
                <a:latin typeface="Arial"/>
                <a:ea typeface="+mj-ea"/>
                <a:cs typeface="+mj-cs"/>
              </a:rPr>
              <a:t>tiene el propósito de servir de guía en la utilización </a:t>
            </a:r>
            <a:r>
              <a:rPr lang="es-ES" dirty="0" smtClean="0">
                <a:solidFill>
                  <a:schemeClr val="bg1"/>
                </a:solidFill>
                <a:latin typeface="Arial"/>
                <a:ea typeface="+mj-ea"/>
                <a:cs typeface="+mj-cs"/>
              </a:rPr>
              <a:t>del </a:t>
            </a:r>
            <a:r>
              <a:rPr lang="es-ES" dirty="0">
                <a:solidFill>
                  <a:schemeClr val="bg1"/>
                </a:solidFill>
                <a:latin typeface="Arial"/>
                <a:ea typeface="+mj-ea"/>
                <a:cs typeface="+mj-cs"/>
              </a:rPr>
              <a:t>Manual </a:t>
            </a:r>
            <a:r>
              <a:rPr lang="es-ES" dirty="0" smtClean="0">
                <a:solidFill>
                  <a:schemeClr val="bg1"/>
                </a:solidFill>
                <a:latin typeface="Arial"/>
                <a:ea typeface="+mj-ea"/>
                <a:cs typeface="+mj-cs"/>
              </a:rPr>
              <a:t>de Publicaciones de la Asociación Americana de Psicología (APA, por sus siglas en inglés), en la tercera edición en español de la sexta en inglés. </a:t>
            </a:r>
          </a:p>
          <a:p>
            <a:r>
              <a:rPr lang="es-ES" dirty="0">
                <a:solidFill>
                  <a:schemeClr val="bg1"/>
                </a:solidFill>
                <a:latin typeface="Arial"/>
                <a:ea typeface="+mj-ea"/>
                <a:cs typeface="+mj-cs"/>
              </a:rPr>
              <a:t> </a:t>
            </a:r>
            <a:r>
              <a:rPr lang="es-ES" dirty="0" smtClean="0">
                <a:solidFill>
                  <a:schemeClr val="bg1"/>
                </a:solidFill>
                <a:latin typeface="Arial"/>
                <a:ea typeface="+mj-ea"/>
                <a:cs typeface="+mj-cs"/>
              </a:rPr>
              <a:t>    Igualmente aclarar, que al considerarse esta una norma y bajo las características de la  ley 23 de 1982 en el art. 41 “Es </a:t>
            </a:r>
            <a:r>
              <a:rPr lang="es-ES" dirty="0">
                <a:solidFill>
                  <a:schemeClr val="bg1"/>
                </a:solidFill>
                <a:latin typeface="Arial"/>
                <a:ea typeface="+mj-ea"/>
                <a:cs typeface="+mj-cs"/>
              </a:rPr>
              <a:t>permitido a todos reproducir la Constitución, leyes, decretos, ordenanzas, acuerdos, reglamentos, demás actos administrativos y decisiones judiciales, bajo la obligación de conformarse puntualmente con al edición oficial, siempre y cuando no esté </a:t>
            </a:r>
            <a:r>
              <a:rPr lang="es-ES" dirty="0" smtClean="0">
                <a:solidFill>
                  <a:schemeClr val="bg1"/>
                </a:solidFill>
                <a:latin typeface="Arial"/>
                <a:ea typeface="+mj-ea"/>
                <a:cs typeface="+mj-cs"/>
              </a:rPr>
              <a:t>prohibido”, para la utilización de la norma APA en esta presentación. </a:t>
            </a:r>
          </a:p>
          <a:p>
            <a:r>
              <a:rPr lang="es-ES" dirty="0">
                <a:solidFill>
                  <a:schemeClr val="bg1"/>
                </a:solidFill>
                <a:latin typeface="Arial"/>
                <a:ea typeface="+mj-ea"/>
                <a:cs typeface="+mj-cs"/>
              </a:rPr>
              <a:t> </a:t>
            </a:r>
            <a:r>
              <a:rPr lang="es-ES" dirty="0" smtClean="0">
                <a:solidFill>
                  <a:schemeClr val="bg1"/>
                </a:solidFill>
                <a:latin typeface="Arial"/>
                <a:ea typeface="+mj-ea"/>
                <a:cs typeface="+mj-cs"/>
              </a:rPr>
              <a:t>    Del conjunto de limitaciones y excepciones vigentes en Colombia a la luz del Área Andina 351 de 1993, en su articulo 22 apartados b, y apartado j. </a:t>
            </a:r>
          </a:p>
          <a:p>
            <a:endParaRPr lang="es-ES" dirty="0" smtClean="0">
              <a:solidFill>
                <a:schemeClr val="bg1"/>
              </a:solidFill>
              <a:latin typeface="Arial"/>
              <a:ea typeface="+mj-ea"/>
              <a:cs typeface="+mj-cs"/>
            </a:endParaRPr>
          </a:p>
        </p:txBody>
      </p:sp>
      <p:sp>
        <p:nvSpPr>
          <p:cNvPr id="7" name="6 Rectángulo"/>
          <p:cNvSpPr/>
          <p:nvPr/>
        </p:nvSpPr>
        <p:spPr>
          <a:xfrm>
            <a:off x="827360" y="1146818"/>
            <a:ext cx="8143168" cy="584775"/>
          </a:xfrm>
          <a:prstGeom prst="rect">
            <a:avLst/>
          </a:prstGeom>
        </p:spPr>
        <p:txBody>
          <a:bodyPr wrap="square">
            <a:spAutoFit/>
          </a:bodyPr>
          <a:lstStyle/>
          <a:p>
            <a:r>
              <a:rPr lang="es-CO" sz="3200" b="1" dirty="0" smtClean="0">
                <a:solidFill>
                  <a:schemeClr val="bg1"/>
                </a:solidFill>
                <a:latin typeface="Arial"/>
                <a:ea typeface="+mj-ea"/>
                <a:cs typeface="+mj-cs"/>
              </a:rPr>
              <a:t>Observaciones</a:t>
            </a:r>
          </a:p>
        </p:txBody>
      </p:sp>
    </p:spTree>
    <p:extLst>
      <p:ext uri="{BB962C8B-B14F-4D97-AF65-F5344CB8AC3E}">
        <p14:creationId xmlns:p14="http://schemas.microsoft.com/office/powerpoint/2010/main" val="7864703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7" name="6 Rectángulo"/>
          <p:cNvSpPr/>
          <p:nvPr/>
        </p:nvSpPr>
        <p:spPr>
          <a:xfrm>
            <a:off x="2441096" y="170064"/>
            <a:ext cx="7605752" cy="523220"/>
          </a:xfrm>
          <a:prstGeom prst="rect">
            <a:avLst/>
          </a:prstGeom>
        </p:spPr>
        <p:txBody>
          <a:bodyPr wrap="square">
            <a:spAutoFit/>
          </a:bodyPr>
          <a:lstStyle/>
          <a:p>
            <a:r>
              <a:rPr lang="es-CO" sz="2800" b="1" dirty="0" smtClean="0">
                <a:solidFill>
                  <a:schemeClr val="bg1"/>
                </a:solidFill>
                <a:latin typeface="Arial"/>
                <a:ea typeface="+mj-ea"/>
                <a:cs typeface="+mj-cs"/>
              </a:rPr>
              <a:t>Actualizar  referencias bibliográficas</a:t>
            </a:r>
          </a:p>
        </p:txBody>
      </p:sp>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8068" t="26920" r="30001" b="42919"/>
          <a:stretch/>
        </p:blipFill>
        <p:spPr bwMode="auto">
          <a:xfrm>
            <a:off x="1229709" y="1450427"/>
            <a:ext cx="9072481" cy="2963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Llamada con línea 1 (barra de énfasis)"/>
          <p:cNvSpPr/>
          <p:nvPr/>
        </p:nvSpPr>
        <p:spPr>
          <a:xfrm>
            <a:off x="10430441" y="2245607"/>
            <a:ext cx="1484699" cy="497593"/>
          </a:xfrm>
          <a:prstGeom prst="accentCallout1">
            <a:avLst>
              <a:gd name="adj1" fmla="val 18750"/>
              <a:gd name="adj2" fmla="val -8333"/>
              <a:gd name="adj3" fmla="val -114192"/>
              <a:gd name="adj4" fmla="val -361093"/>
            </a:avLst>
          </a:prstGeom>
          <a:ln>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Actualizar la lista bibliográfica</a:t>
            </a:r>
            <a:endParaRPr lang="es-ES" sz="1500" i="1" dirty="0"/>
          </a:p>
        </p:txBody>
      </p:sp>
      <p:sp>
        <p:nvSpPr>
          <p:cNvPr id="11" name="10 CuadroTexto"/>
          <p:cNvSpPr txBox="1"/>
          <p:nvPr/>
        </p:nvSpPr>
        <p:spPr>
          <a:xfrm>
            <a:off x="1229709" y="4414344"/>
            <a:ext cx="3568561" cy="261610"/>
          </a:xfrm>
          <a:prstGeom prst="rect">
            <a:avLst/>
          </a:prstGeom>
          <a:noFill/>
        </p:spPr>
        <p:txBody>
          <a:bodyPr wrap="square" rtlCol="0">
            <a:spAutoFit/>
          </a:bodyPr>
          <a:lstStyle/>
          <a:p>
            <a:r>
              <a:rPr lang="es-ES" sz="1100" dirty="0" smtClean="0"/>
              <a:t>Elaboración propia</a:t>
            </a:r>
            <a:endParaRPr lang="es-ES" sz="1100" dirty="0"/>
          </a:p>
        </p:txBody>
      </p:sp>
    </p:spTree>
    <p:extLst>
      <p:ext uri="{BB962C8B-B14F-4D97-AF65-F5344CB8AC3E}">
        <p14:creationId xmlns:p14="http://schemas.microsoft.com/office/powerpoint/2010/main" val="41134916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8" name="7 Llamada con línea 1 (barra de énfasis)"/>
          <p:cNvSpPr/>
          <p:nvPr/>
        </p:nvSpPr>
        <p:spPr>
          <a:xfrm>
            <a:off x="10478766" y="2691457"/>
            <a:ext cx="1484699" cy="497593"/>
          </a:xfrm>
          <a:prstGeom prst="accentCallout1">
            <a:avLst>
              <a:gd name="adj1" fmla="val 18750"/>
              <a:gd name="adj2" fmla="val -8333"/>
              <a:gd name="adj3" fmla="val 313536"/>
              <a:gd name="adj4" fmla="val -449228"/>
            </a:avLst>
          </a:prstGeom>
          <a:ln>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500" dirty="0" smtClean="0"/>
              <a:t>Actualizar la lista bibliográfica</a:t>
            </a:r>
            <a:endParaRPr lang="es-ES" sz="1500" i="1" dirty="0"/>
          </a:p>
        </p:txBody>
      </p:sp>
      <p:sp>
        <p:nvSpPr>
          <p:cNvPr id="7" name="6 Rectángulo"/>
          <p:cNvSpPr/>
          <p:nvPr/>
        </p:nvSpPr>
        <p:spPr>
          <a:xfrm>
            <a:off x="2441096" y="170064"/>
            <a:ext cx="7605752" cy="523220"/>
          </a:xfrm>
          <a:prstGeom prst="rect">
            <a:avLst/>
          </a:prstGeom>
        </p:spPr>
        <p:txBody>
          <a:bodyPr wrap="square">
            <a:spAutoFit/>
          </a:bodyPr>
          <a:lstStyle/>
          <a:p>
            <a:r>
              <a:rPr lang="es-CO" sz="2800" b="1" dirty="0" smtClean="0">
                <a:solidFill>
                  <a:schemeClr val="bg1"/>
                </a:solidFill>
                <a:latin typeface="Arial"/>
                <a:ea typeface="+mj-ea"/>
                <a:cs typeface="+mj-cs"/>
              </a:rPr>
              <a:t>Actualizar  referencias bibliográficas</a:t>
            </a:r>
          </a:p>
        </p:txBody>
      </p:sp>
    </p:spTree>
    <p:extLst>
      <p:ext uri="{BB962C8B-B14F-4D97-AF65-F5344CB8AC3E}">
        <p14:creationId xmlns:p14="http://schemas.microsoft.com/office/powerpoint/2010/main" val="19842811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4" name="3 CuadroTexto"/>
          <p:cNvSpPr txBox="1"/>
          <p:nvPr/>
        </p:nvSpPr>
        <p:spPr>
          <a:xfrm>
            <a:off x="1068996" y="2232154"/>
            <a:ext cx="10534425" cy="400110"/>
          </a:xfrm>
          <a:prstGeom prst="rect">
            <a:avLst/>
          </a:prstGeom>
          <a:noFill/>
        </p:spPr>
        <p:txBody>
          <a:bodyPr wrap="square" rtlCol="0">
            <a:spAutoFit/>
          </a:bodyPr>
          <a:lstStyle/>
          <a:p>
            <a:r>
              <a:rPr lang="es-ES" sz="2000" dirty="0">
                <a:solidFill>
                  <a:schemeClr val="bg1"/>
                </a:solidFill>
                <a:latin typeface="Arial" panose="020B0604020202020204" pitchFamily="34" charset="0"/>
                <a:ea typeface="+mj-ea"/>
                <a:cs typeface="Arial" panose="020B0604020202020204" pitchFamily="34" charset="0"/>
              </a:rPr>
              <a:t>La </a:t>
            </a:r>
            <a:r>
              <a:rPr lang="es-ES" sz="2000" dirty="0" smtClean="0">
                <a:solidFill>
                  <a:schemeClr val="bg1"/>
                </a:solidFill>
                <a:latin typeface="Arial" panose="020B0604020202020204" pitchFamily="34" charset="0"/>
                <a:ea typeface="+mj-ea"/>
                <a:cs typeface="Arial" panose="020B0604020202020204" pitchFamily="34" charset="0"/>
              </a:rPr>
              <a:t>norma  </a:t>
            </a:r>
            <a:r>
              <a:rPr lang="es-ES" sz="2000" dirty="0">
                <a:solidFill>
                  <a:schemeClr val="bg1"/>
                </a:solidFill>
                <a:latin typeface="Arial" panose="020B0604020202020204" pitchFamily="34" charset="0"/>
                <a:ea typeface="+mj-ea"/>
                <a:cs typeface="Arial" panose="020B0604020202020204" pitchFamily="34" charset="0"/>
              </a:rPr>
              <a:t>APA </a:t>
            </a:r>
            <a:r>
              <a:rPr lang="es-ES" sz="2000" dirty="0" smtClean="0">
                <a:solidFill>
                  <a:schemeClr val="bg1"/>
                </a:solidFill>
                <a:latin typeface="Arial" panose="020B0604020202020204" pitchFamily="34" charset="0"/>
                <a:ea typeface="+mj-ea"/>
                <a:cs typeface="Arial" panose="020B0604020202020204" pitchFamily="34" charset="0"/>
              </a:rPr>
              <a:t>no</a:t>
            </a:r>
          </a:p>
        </p:txBody>
      </p:sp>
    </p:spTree>
    <p:extLst>
      <p:ext uri="{BB962C8B-B14F-4D97-AF65-F5344CB8AC3E}">
        <p14:creationId xmlns:p14="http://schemas.microsoft.com/office/powerpoint/2010/main" val="22757220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4" name="3 Rectángulo"/>
          <p:cNvSpPr/>
          <p:nvPr/>
        </p:nvSpPr>
        <p:spPr>
          <a:xfrm>
            <a:off x="1105469" y="1142984"/>
            <a:ext cx="7605752" cy="584775"/>
          </a:xfrm>
          <a:prstGeom prst="rect">
            <a:avLst/>
          </a:prstGeom>
        </p:spPr>
        <p:txBody>
          <a:bodyPr wrap="square">
            <a:spAutoFit/>
          </a:bodyPr>
          <a:lstStyle/>
          <a:p>
            <a:r>
              <a:rPr lang="es-CO" sz="3200" b="1" dirty="0" smtClean="0">
                <a:solidFill>
                  <a:schemeClr val="bg1"/>
                </a:solidFill>
                <a:latin typeface="Arial"/>
                <a:ea typeface="+mj-ea"/>
                <a:cs typeface="+mj-cs"/>
              </a:rPr>
              <a:t>Atajos WORD  </a:t>
            </a:r>
          </a:p>
        </p:txBody>
      </p:sp>
      <p:sp>
        <p:nvSpPr>
          <p:cNvPr id="5" name="4 CuadroTexto"/>
          <p:cNvSpPr txBox="1"/>
          <p:nvPr/>
        </p:nvSpPr>
        <p:spPr>
          <a:xfrm>
            <a:off x="1433014" y="1984772"/>
            <a:ext cx="9396868" cy="3970318"/>
          </a:xfrm>
          <a:prstGeom prst="rect">
            <a:avLst/>
          </a:prstGeom>
          <a:noFill/>
        </p:spPr>
        <p:txBody>
          <a:bodyPr wrap="square" rtlCol="0">
            <a:spAutoFit/>
          </a:bodyPr>
          <a:lstStyle/>
          <a:p>
            <a:pPr marL="285750" indent="-285750" algn="just">
              <a:buFont typeface="Wingdings" pitchFamily="2" charset="2"/>
              <a:buChar char="Ø"/>
            </a:pPr>
            <a:r>
              <a:rPr lang="es-ES" b="1" u="sng" dirty="0">
                <a:solidFill>
                  <a:schemeClr val="bg1"/>
                </a:solidFill>
                <a:latin typeface="Arial"/>
                <a:ea typeface="+mj-ea"/>
                <a:cs typeface="+mj-cs"/>
              </a:rPr>
              <a:t>Aplicar títulos: </a:t>
            </a:r>
            <a:r>
              <a:rPr lang="es-ES" dirty="0">
                <a:solidFill>
                  <a:schemeClr val="bg1"/>
                </a:solidFill>
                <a:latin typeface="Arial"/>
                <a:ea typeface="+mj-ea"/>
                <a:cs typeface="+mj-cs"/>
              </a:rPr>
              <a:t>Para aplicar rápidamente el formato de titulo (uno de los tres posibles), podemos presionar simultáneamente “</a:t>
            </a:r>
            <a:r>
              <a:rPr lang="es-ES" dirty="0" err="1">
                <a:solidFill>
                  <a:schemeClr val="bg1"/>
                </a:solidFill>
                <a:latin typeface="Arial"/>
                <a:ea typeface="+mj-ea"/>
                <a:cs typeface="+mj-cs"/>
              </a:rPr>
              <a:t>CTRL</a:t>
            </a:r>
            <a:r>
              <a:rPr lang="es-ES" dirty="0">
                <a:solidFill>
                  <a:schemeClr val="bg1"/>
                </a:solidFill>
                <a:latin typeface="Arial"/>
                <a:ea typeface="+mj-ea"/>
                <a:cs typeface="+mj-cs"/>
              </a:rPr>
              <a:t>”, “</a:t>
            </a:r>
            <a:r>
              <a:rPr lang="es-ES" dirty="0" err="1">
                <a:solidFill>
                  <a:schemeClr val="bg1"/>
                </a:solidFill>
                <a:latin typeface="Arial"/>
                <a:ea typeface="+mj-ea"/>
                <a:cs typeface="+mj-cs"/>
              </a:rPr>
              <a:t>Mayús</a:t>
            </a:r>
            <a:r>
              <a:rPr lang="es-ES" dirty="0">
                <a:solidFill>
                  <a:schemeClr val="bg1"/>
                </a:solidFill>
                <a:latin typeface="Arial"/>
                <a:ea typeface="+mj-ea"/>
                <a:cs typeface="+mj-cs"/>
              </a:rPr>
              <a:t>.” y “1” (o “2” o “3”) y el texto seleccionado tomara ese formato</a:t>
            </a:r>
            <a:r>
              <a:rPr lang="es-ES" dirty="0" smtClean="0">
                <a:solidFill>
                  <a:schemeClr val="bg1"/>
                </a:solidFill>
                <a:latin typeface="Arial"/>
                <a:ea typeface="+mj-ea"/>
                <a:cs typeface="+mj-cs"/>
              </a:rPr>
              <a:t>.</a:t>
            </a:r>
          </a:p>
          <a:p>
            <a:pPr marL="285750" indent="-285750" algn="just">
              <a:buFont typeface="Wingdings" pitchFamily="2" charset="2"/>
              <a:buChar char="Ø"/>
            </a:pPr>
            <a:r>
              <a:rPr lang="es-ES" b="1" u="sng" dirty="0">
                <a:solidFill>
                  <a:schemeClr val="bg1"/>
                </a:solidFill>
                <a:latin typeface="Arial"/>
                <a:ea typeface="+mj-ea"/>
                <a:cs typeface="+mj-cs"/>
              </a:rPr>
              <a:t>Cambiar mayúsculas: </a:t>
            </a:r>
            <a:r>
              <a:rPr lang="es-ES" dirty="0">
                <a:solidFill>
                  <a:schemeClr val="bg1"/>
                </a:solidFill>
                <a:latin typeface="Arial"/>
                <a:ea typeface="+mj-ea"/>
                <a:cs typeface="+mj-cs"/>
              </a:rPr>
              <a:t>Si queremos que una porción del texto este en mayúsculas, minúsculas o con la primer letra de cada palabra en mayúsculas y el resto en minúsculas, seleccionamos el texto deseado y presionamos “</a:t>
            </a:r>
            <a:r>
              <a:rPr lang="es-ES" dirty="0" err="1">
                <a:solidFill>
                  <a:schemeClr val="bg1"/>
                </a:solidFill>
                <a:latin typeface="Arial"/>
                <a:ea typeface="+mj-ea"/>
                <a:cs typeface="+mj-cs"/>
              </a:rPr>
              <a:t>Mayús</a:t>
            </a:r>
            <a:r>
              <a:rPr lang="es-ES" dirty="0">
                <a:solidFill>
                  <a:schemeClr val="bg1"/>
                </a:solidFill>
                <a:latin typeface="Arial"/>
                <a:ea typeface="+mj-ea"/>
                <a:cs typeface="+mj-cs"/>
              </a:rPr>
              <a:t>.” y “F3”. Cada vez que hagamos esto, el texto ira cambiando de formato, rotando entre esas tres posibilidades</a:t>
            </a:r>
            <a:r>
              <a:rPr lang="es-ES" dirty="0" smtClean="0">
                <a:solidFill>
                  <a:schemeClr val="bg1"/>
                </a:solidFill>
                <a:latin typeface="Arial"/>
                <a:ea typeface="+mj-ea"/>
                <a:cs typeface="+mj-cs"/>
              </a:rPr>
              <a:t>.</a:t>
            </a:r>
          </a:p>
          <a:p>
            <a:pPr marL="285750" indent="-285750" algn="just">
              <a:buFont typeface="Wingdings" pitchFamily="2" charset="2"/>
              <a:buChar char="Ø"/>
            </a:pPr>
            <a:r>
              <a:rPr lang="es-ES" b="1" u="sng" dirty="0">
                <a:solidFill>
                  <a:schemeClr val="bg1"/>
                </a:solidFill>
                <a:latin typeface="Arial"/>
                <a:ea typeface="+mj-ea"/>
                <a:cs typeface="+mj-cs"/>
              </a:rPr>
              <a:t>Introducir comentarios: </a:t>
            </a:r>
            <a:r>
              <a:rPr lang="es-ES" dirty="0">
                <a:solidFill>
                  <a:schemeClr val="bg1"/>
                </a:solidFill>
                <a:latin typeface="Arial"/>
                <a:ea typeface="+mj-ea"/>
                <a:cs typeface="+mj-cs"/>
              </a:rPr>
              <a:t>Al igual que Microsoft Excel, Word permite la inclusión de comentarios en el documento. La forma rápida de ingresarlos es (teniendo el cursor de escritura en la posición que queremos aparezca el comentario) presionar “</a:t>
            </a:r>
            <a:r>
              <a:rPr lang="es-ES" dirty="0" err="1">
                <a:solidFill>
                  <a:schemeClr val="bg1"/>
                </a:solidFill>
                <a:latin typeface="Arial"/>
                <a:ea typeface="+mj-ea"/>
                <a:cs typeface="+mj-cs"/>
              </a:rPr>
              <a:t>CTRL</a:t>
            </a:r>
            <a:r>
              <a:rPr lang="es-ES" dirty="0">
                <a:solidFill>
                  <a:schemeClr val="bg1"/>
                </a:solidFill>
                <a:latin typeface="Arial"/>
                <a:ea typeface="+mj-ea"/>
                <a:cs typeface="+mj-cs"/>
              </a:rPr>
              <a:t>”, “</a:t>
            </a:r>
            <a:r>
              <a:rPr lang="es-ES" dirty="0" err="1">
                <a:solidFill>
                  <a:schemeClr val="bg1"/>
                </a:solidFill>
                <a:latin typeface="Arial"/>
                <a:ea typeface="+mj-ea"/>
                <a:cs typeface="+mj-cs"/>
              </a:rPr>
              <a:t>ALT</a:t>
            </a:r>
            <a:r>
              <a:rPr lang="es-ES" dirty="0">
                <a:solidFill>
                  <a:schemeClr val="bg1"/>
                </a:solidFill>
                <a:latin typeface="Arial"/>
                <a:ea typeface="+mj-ea"/>
                <a:cs typeface="+mj-cs"/>
              </a:rPr>
              <a:t>” y “A</a:t>
            </a:r>
            <a:r>
              <a:rPr lang="es-ES" dirty="0" smtClean="0">
                <a:solidFill>
                  <a:schemeClr val="bg1"/>
                </a:solidFill>
                <a:latin typeface="Arial"/>
                <a:ea typeface="+mj-ea"/>
                <a:cs typeface="+mj-cs"/>
              </a:rPr>
              <a:t>”.</a:t>
            </a:r>
          </a:p>
          <a:p>
            <a:pPr marL="285750" indent="-285750" algn="just">
              <a:buFont typeface="Wingdings" pitchFamily="2" charset="2"/>
              <a:buChar char="Ø"/>
            </a:pPr>
            <a:r>
              <a:rPr lang="es-ES" b="1" u="sng" dirty="0">
                <a:solidFill>
                  <a:schemeClr val="bg1"/>
                </a:solidFill>
                <a:latin typeface="Arial"/>
                <a:ea typeface="+mj-ea"/>
                <a:cs typeface="+mj-cs"/>
              </a:rPr>
              <a:t>Texto normal: </a:t>
            </a:r>
            <a:r>
              <a:rPr lang="es-ES" dirty="0">
                <a:solidFill>
                  <a:schemeClr val="bg1"/>
                </a:solidFill>
                <a:latin typeface="Arial"/>
                <a:ea typeface="+mj-ea"/>
                <a:cs typeface="+mj-cs"/>
              </a:rPr>
              <a:t>para quitar todos los atributos especiales del texto seleccionado (negrita, cursiva, etc.) Presionamos “</a:t>
            </a:r>
            <a:r>
              <a:rPr lang="es-ES" dirty="0" err="1">
                <a:solidFill>
                  <a:schemeClr val="bg1"/>
                </a:solidFill>
                <a:latin typeface="Arial"/>
                <a:ea typeface="+mj-ea"/>
                <a:cs typeface="+mj-cs"/>
              </a:rPr>
              <a:t>CTRL</a:t>
            </a:r>
            <a:r>
              <a:rPr lang="es-ES" dirty="0">
                <a:solidFill>
                  <a:schemeClr val="bg1"/>
                </a:solidFill>
                <a:latin typeface="Arial"/>
                <a:ea typeface="+mj-ea"/>
                <a:cs typeface="+mj-cs"/>
              </a:rPr>
              <a:t>” y “Espacio” (o “</a:t>
            </a:r>
            <a:r>
              <a:rPr lang="es-ES" dirty="0" err="1">
                <a:solidFill>
                  <a:schemeClr val="bg1"/>
                </a:solidFill>
                <a:latin typeface="Arial"/>
                <a:ea typeface="+mj-ea"/>
                <a:cs typeface="+mj-cs"/>
              </a:rPr>
              <a:t>CTRL</a:t>
            </a:r>
            <a:r>
              <a:rPr lang="es-ES" dirty="0">
                <a:solidFill>
                  <a:schemeClr val="bg1"/>
                </a:solidFill>
                <a:latin typeface="Arial"/>
                <a:ea typeface="+mj-ea"/>
                <a:cs typeface="+mj-cs"/>
              </a:rPr>
              <a:t>”, “</a:t>
            </a:r>
            <a:r>
              <a:rPr lang="es-ES" dirty="0" err="1">
                <a:solidFill>
                  <a:schemeClr val="bg1"/>
                </a:solidFill>
                <a:latin typeface="Arial"/>
                <a:ea typeface="+mj-ea"/>
                <a:cs typeface="+mj-cs"/>
              </a:rPr>
              <a:t>Mayús</a:t>
            </a:r>
            <a:r>
              <a:rPr lang="es-ES" dirty="0">
                <a:solidFill>
                  <a:schemeClr val="bg1"/>
                </a:solidFill>
                <a:latin typeface="Arial"/>
                <a:ea typeface="+mj-ea"/>
                <a:cs typeface="+mj-cs"/>
              </a:rPr>
              <a:t>.” y “Z”)</a:t>
            </a:r>
            <a:endParaRPr lang="es-CO" dirty="0" smtClean="0">
              <a:solidFill>
                <a:schemeClr val="bg1"/>
              </a:solidFill>
              <a:latin typeface="Arial"/>
              <a:ea typeface="+mj-ea"/>
              <a:cs typeface="+mj-cs"/>
            </a:endParaRPr>
          </a:p>
        </p:txBody>
      </p:sp>
    </p:spTree>
    <p:extLst>
      <p:ext uri="{BB962C8B-B14F-4D97-AF65-F5344CB8AC3E}">
        <p14:creationId xmlns:p14="http://schemas.microsoft.com/office/powerpoint/2010/main" val="8372283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4" name="3 Rectángulo"/>
          <p:cNvSpPr/>
          <p:nvPr/>
        </p:nvSpPr>
        <p:spPr>
          <a:xfrm>
            <a:off x="1105469" y="1142984"/>
            <a:ext cx="7605752" cy="584775"/>
          </a:xfrm>
          <a:prstGeom prst="rect">
            <a:avLst/>
          </a:prstGeom>
        </p:spPr>
        <p:txBody>
          <a:bodyPr wrap="square">
            <a:spAutoFit/>
          </a:bodyPr>
          <a:lstStyle/>
          <a:p>
            <a:r>
              <a:rPr lang="es-CO" sz="3200" b="1" dirty="0" smtClean="0">
                <a:solidFill>
                  <a:schemeClr val="bg1"/>
                </a:solidFill>
                <a:latin typeface="Arial"/>
                <a:ea typeface="+mj-ea"/>
                <a:cs typeface="+mj-cs"/>
              </a:rPr>
              <a:t>Atajos WORD  </a:t>
            </a:r>
          </a:p>
        </p:txBody>
      </p:sp>
      <p:sp>
        <p:nvSpPr>
          <p:cNvPr id="5" name="4 CuadroTexto"/>
          <p:cNvSpPr txBox="1"/>
          <p:nvPr/>
        </p:nvSpPr>
        <p:spPr>
          <a:xfrm>
            <a:off x="1433014" y="1984772"/>
            <a:ext cx="9396868" cy="3139321"/>
          </a:xfrm>
          <a:prstGeom prst="rect">
            <a:avLst/>
          </a:prstGeom>
          <a:noFill/>
        </p:spPr>
        <p:txBody>
          <a:bodyPr wrap="square" rtlCol="0">
            <a:spAutoFit/>
          </a:bodyPr>
          <a:lstStyle/>
          <a:p>
            <a:pPr marL="285750" indent="-285750" algn="just">
              <a:buFont typeface="Wingdings" pitchFamily="2" charset="2"/>
              <a:buChar char="Ø"/>
            </a:pPr>
            <a:r>
              <a:rPr lang="es-ES" b="1" u="sng" dirty="0">
                <a:solidFill>
                  <a:schemeClr val="bg1"/>
                </a:solidFill>
                <a:latin typeface="Arial"/>
                <a:ea typeface="+mj-ea"/>
                <a:cs typeface="+mj-cs"/>
              </a:rPr>
              <a:t>Espaciado de párrafos:</a:t>
            </a:r>
            <a:r>
              <a:rPr lang="es-ES" dirty="0">
                <a:solidFill>
                  <a:schemeClr val="bg1"/>
                </a:solidFill>
                <a:latin typeface="Arial"/>
                <a:ea typeface="+mj-ea"/>
                <a:cs typeface="+mj-cs"/>
              </a:rPr>
              <a:t> Para cambiar el espaciado del párrafo en el que se encuentra el cursor, podemos evitar usar el menú presionando “</a:t>
            </a:r>
            <a:r>
              <a:rPr lang="es-ES" dirty="0" err="1">
                <a:solidFill>
                  <a:schemeClr val="bg1"/>
                </a:solidFill>
                <a:latin typeface="Arial"/>
                <a:ea typeface="+mj-ea"/>
                <a:cs typeface="+mj-cs"/>
              </a:rPr>
              <a:t>CTRL</a:t>
            </a:r>
            <a:r>
              <a:rPr lang="es-ES" dirty="0">
                <a:solidFill>
                  <a:schemeClr val="bg1"/>
                </a:solidFill>
                <a:latin typeface="Arial"/>
                <a:ea typeface="+mj-ea"/>
                <a:cs typeface="+mj-cs"/>
              </a:rPr>
              <a:t>” y “1” para un espaciado normal, “</a:t>
            </a:r>
            <a:r>
              <a:rPr lang="es-ES" dirty="0" err="1">
                <a:solidFill>
                  <a:schemeClr val="bg1"/>
                </a:solidFill>
                <a:latin typeface="Arial"/>
                <a:ea typeface="+mj-ea"/>
                <a:cs typeface="+mj-cs"/>
              </a:rPr>
              <a:t>CTRL</a:t>
            </a:r>
            <a:r>
              <a:rPr lang="es-ES" dirty="0">
                <a:solidFill>
                  <a:schemeClr val="bg1"/>
                </a:solidFill>
                <a:latin typeface="Arial"/>
                <a:ea typeface="+mj-ea"/>
                <a:cs typeface="+mj-cs"/>
              </a:rPr>
              <a:t>” y “5” para un espaciado de 1,5 líneas, “</a:t>
            </a:r>
            <a:r>
              <a:rPr lang="es-ES" dirty="0" err="1">
                <a:solidFill>
                  <a:schemeClr val="bg1"/>
                </a:solidFill>
                <a:latin typeface="Arial"/>
                <a:ea typeface="+mj-ea"/>
                <a:cs typeface="+mj-cs"/>
              </a:rPr>
              <a:t>CTRL</a:t>
            </a:r>
            <a:r>
              <a:rPr lang="es-ES" dirty="0">
                <a:solidFill>
                  <a:schemeClr val="bg1"/>
                </a:solidFill>
                <a:latin typeface="Arial"/>
                <a:ea typeface="+mj-ea"/>
                <a:cs typeface="+mj-cs"/>
              </a:rPr>
              <a:t>” y “2” para espacio de dos líneas y “</a:t>
            </a:r>
            <a:r>
              <a:rPr lang="es-ES" dirty="0" err="1">
                <a:solidFill>
                  <a:schemeClr val="bg1"/>
                </a:solidFill>
                <a:latin typeface="Arial"/>
                <a:ea typeface="+mj-ea"/>
                <a:cs typeface="+mj-cs"/>
              </a:rPr>
              <a:t>CTRL</a:t>
            </a:r>
            <a:r>
              <a:rPr lang="es-ES" dirty="0">
                <a:solidFill>
                  <a:schemeClr val="bg1"/>
                </a:solidFill>
                <a:latin typeface="Arial"/>
                <a:ea typeface="+mj-ea"/>
                <a:cs typeface="+mj-cs"/>
              </a:rPr>
              <a:t>” y “0” para espacio entre párrafos</a:t>
            </a:r>
            <a:r>
              <a:rPr lang="es-ES" dirty="0" smtClean="0">
                <a:solidFill>
                  <a:schemeClr val="bg1"/>
                </a:solidFill>
                <a:latin typeface="Arial"/>
                <a:ea typeface="+mj-ea"/>
                <a:cs typeface="+mj-cs"/>
              </a:rPr>
              <a:t>.</a:t>
            </a:r>
          </a:p>
          <a:p>
            <a:pPr marL="285750" indent="-285750" algn="just">
              <a:buFont typeface="Wingdings" pitchFamily="2" charset="2"/>
              <a:buChar char="Ø"/>
            </a:pPr>
            <a:r>
              <a:rPr lang="es-ES" b="1" u="sng" dirty="0">
                <a:solidFill>
                  <a:schemeClr val="bg1"/>
                </a:solidFill>
                <a:latin typeface="Arial"/>
                <a:ea typeface="+mj-ea"/>
                <a:cs typeface="+mj-cs"/>
              </a:rPr>
              <a:t>Notas:</a:t>
            </a:r>
            <a:r>
              <a:rPr lang="es-ES" dirty="0">
                <a:solidFill>
                  <a:schemeClr val="bg1"/>
                </a:solidFill>
                <a:latin typeface="Arial"/>
                <a:ea typeface="+mj-ea"/>
                <a:cs typeface="+mj-cs"/>
              </a:rPr>
              <a:t> En cualquier momento, podemos escribir una nota al pie mediante las teclas “</a:t>
            </a:r>
            <a:r>
              <a:rPr lang="es-ES" dirty="0" err="1">
                <a:solidFill>
                  <a:schemeClr val="bg1"/>
                </a:solidFill>
                <a:latin typeface="Arial"/>
                <a:ea typeface="+mj-ea"/>
                <a:cs typeface="+mj-cs"/>
              </a:rPr>
              <a:t>ALT</a:t>
            </a:r>
            <a:r>
              <a:rPr lang="es-ES" dirty="0">
                <a:solidFill>
                  <a:schemeClr val="bg1"/>
                </a:solidFill>
                <a:latin typeface="Arial"/>
                <a:ea typeface="+mj-ea"/>
                <a:cs typeface="+mj-cs"/>
              </a:rPr>
              <a:t>”, “</a:t>
            </a:r>
            <a:r>
              <a:rPr lang="es-ES" dirty="0" err="1">
                <a:solidFill>
                  <a:schemeClr val="bg1"/>
                </a:solidFill>
                <a:latin typeface="Arial"/>
                <a:ea typeface="+mj-ea"/>
                <a:cs typeface="+mj-cs"/>
              </a:rPr>
              <a:t>CTRL</a:t>
            </a:r>
            <a:r>
              <a:rPr lang="es-ES" dirty="0">
                <a:solidFill>
                  <a:schemeClr val="bg1"/>
                </a:solidFill>
                <a:latin typeface="Arial"/>
                <a:ea typeface="+mj-ea"/>
                <a:cs typeface="+mj-cs"/>
              </a:rPr>
              <a:t>” y “O” o bien al final del documento si presionamos ““</a:t>
            </a:r>
            <a:r>
              <a:rPr lang="es-ES" dirty="0" err="1">
                <a:solidFill>
                  <a:schemeClr val="bg1"/>
                </a:solidFill>
                <a:latin typeface="Arial"/>
                <a:ea typeface="+mj-ea"/>
                <a:cs typeface="+mj-cs"/>
              </a:rPr>
              <a:t>ALT</a:t>
            </a:r>
            <a:r>
              <a:rPr lang="es-ES" dirty="0">
                <a:solidFill>
                  <a:schemeClr val="bg1"/>
                </a:solidFill>
                <a:latin typeface="Arial"/>
                <a:ea typeface="+mj-ea"/>
                <a:cs typeface="+mj-cs"/>
              </a:rPr>
              <a:t>”, “</a:t>
            </a:r>
            <a:r>
              <a:rPr lang="es-ES" dirty="0" err="1">
                <a:solidFill>
                  <a:schemeClr val="bg1"/>
                </a:solidFill>
                <a:latin typeface="Arial"/>
                <a:ea typeface="+mj-ea"/>
                <a:cs typeface="+mj-cs"/>
              </a:rPr>
              <a:t>CTRL</a:t>
            </a:r>
            <a:r>
              <a:rPr lang="es-ES" dirty="0">
                <a:solidFill>
                  <a:schemeClr val="bg1"/>
                </a:solidFill>
                <a:latin typeface="Arial"/>
                <a:ea typeface="+mj-ea"/>
                <a:cs typeface="+mj-cs"/>
              </a:rPr>
              <a:t>” y “L</a:t>
            </a:r>
            <a:r>
              <a:rPr lang="es-ES" dirty="0" smtClean="0">
                <a:solidFill>
                  <a:schemeClr val="bg1"/>
                </a:solidFill>
                <a:latin typeface="Arial"/>
                <a:ea typeface="+mj-ea"/>
                <a:cs typeface="+mj-cs"/>
              </a:rPr>
              <a:t>”</a:t>
            </a:r>
          </a:p>
          <a:p>
            <a:pPr marL="285750" indent="-285750" algn="just">
              <a:buFont typeface="Wingdings" pitchFamily="2" charset="2"/>
              <a:buChar char="Ø"/>
            </a:pPr>
            <a:r>
              <a:rPr lang="es-ES" b="1" u="sng" dirty="0">
                <a:solidFill>
                  <a:schemeClr val="bg1"/>
                </a:solidFill>
                <a:latin typeface="Arial"/>
                <a:ea typeface="+mj-ea"/>
                <a:cs typeface="+mj-cs"/>
              </a:rPr>
              <a:t>Incrustar fuentes:</a:t>
            </a:r>
            <a:r>
              <a:rPr lang="es-ES" dirty="0">
                <a:solidFill>
                  <a:schemeClr val="bg1"/>
                </a:solidFill>
                <a:latin typeface="Arial"/>
                <a:ea typeface="+mj-ea"/>
                <a:cs typeface="+mj-cs"/>
              </a:rPr>
              <a:t> Para hacerlo, seleccione Guardar como/Herramientas/Opciones al grabar. Una vez desplegada la ventana de opciones, seleccione Incrustar Fuentes TrueType. También podremos decidir si incrustamos la fuente completa o solo los caracteres que utilizamos</a:t>
            </a:r>
            <a:r>
              <a:rPr lang="es-ES" dirty="0" smtClean="0">
                <a:solidFill>
                  <a:schemeClr val="bg1"/>
                </a:solidFill>
                <a:latin typeface="Arial"/>
                <a:ea typeface="+mj-ea"/>
                <a:cs typeface="+mj-cs"/>
              </a:rPr>
              <a:t>.</a:t>
            </a:r>
          </a:p>
          <a:p>
            <a:pPr marL="285750" indent="-285750" algn="just">
              <a:buFont typeface="Wingdings" pitchFamily="2" charset="2"/>
              <a:buChar char="Ø"/>
            </a:pPr>
            <a:endParaRPr lang="es-CO" dirty="0" smtClean="0">
              <a:solidFill>
                <a:schemeClr val="bg1"/>
              </a:solidFill>
              <a:latin typeface="Arial"/>
              <a:ea typeface="+mj-ea"/>
              <a:cs typeface="+mj-cs"/>
            </a:endParaRPr>
          </a:p>
        </p:txBody>
      </p:sp>
    </p:spTree>
    <p:extLst>
      <p:ext uri="{BB962C8B-B14F-4D97-AF65-F5344CB8AC3E}">
        <p14:creationId xmlns:p14="http://schemas.microsoft.com/office/powerpoint/2010/main" val="31867107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4" name="3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9410" y="2132464"/>
            <a:ext cx="4484584" cy="2976070"/>
          </a:xfrm>
          <a:prstGeom prst="rect">
            <a:avLst/>
          </a:prstGeom>
        </p:spPr>
      </p:pic>
    </p:spTree>
    <p:extLst>
      <p:ext uri="{BB962C8B-B14F-4D97-AF65-F5344CB8AC3E}">
        <p14:creationId xmlns:p14="http://schemas.microsoft.com/office/powerpoint/2010/main" val="841369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6" name="5 CuadroTexto"/>
          <p:cNvSpPr txBox="1"/>
          <p:nvPr/>
        </p:nvSpPr>
        <p:spPr>
          <a:xfrm>
            <a:off x="1446663" y="1805015"/>
            <a:ext cx="9383219" cy="2862322"/>
          </a:xfrm>
          <a:prstGeom prst="rect">
            <a:avLst/>
          </a:prstGeom>
          <a:noFill/>
        </p:spPr>
        <p:txBody>
          <a:bodyPr wrap="square" rtlCol="0">
            <a:spAutoFit/>
          </a:bodyPr>
          <a:lstStyle/>
          <a:p>
            <a:r>
              <a:rPr lang="es-ES" dirty="0" smtClean="0">
                <a:solidFill>
                  <a:schemeClr val="bg1"/>
                </a:solidFill>
                <a:latin typeface="Arial"/>
                <a:ea typeface="+mj-ea"/>
                <a:cs typeface="+mj-cs"/>
              </a:rPr>
              <a:t>     Esta presentación no pretende </a:t>
            </a:r>
            <a:r>
              <a:rPr lang="es-ES" dirty="0">
                <a:solidFill>
                  <a:schemeClr val="bg1"/>
                </a:solidFill>
                <a:latin typeface="Arial"/>
                <a:ea typeface="+mj-ea"/>
                <a:cs typeface="+mj-cs"/>
              </a:rPr>
              <a:t>sustituir la consulta al M</a:t>
            </a:r>
            <a:r>
              <a:rPr lang="es-ES" dirty="0" smtClean="0">
                <a:solidFill>
                  <a:schemeClr val="bg1"/>
                </a:solidFill>
                <a:latin typeface="Arial"/>
                <a:ea typeface="+mj-ea"/>
                <a:cs typeface="+mj-cs"/>
              </a:rPr>
              <a:t>anual, </a:t>
            </a:r>
            <a:r>
              <a:rPr lang="es-CO" dirty="0" smtClean="0">
                <a:solidFill>
                  <a:schemeClr val="bg1"/>
                </a:solidFill>
                <a:latin typeface="Arial"/>
                <a:ea typeface="+mj-ea"/>
                <a:cs typeface="+mj-cs"/>
              </a:rPr>
              <a:t>por lo que se recomienda, en caso de duda, consultar el documento oficial de la APA y su blog de estilo en:  </a:t>
            </a:r>
            <a:r>
              <a:rPr lang="es-ES" b="1" dirty="0" smtClean="0">
                <a:solidFill>
                  <a:schemeClr val="bg1"/>
                </a:solidFill>
              </a:rPr>
              <a:t>www.apastyle.org</a:t>
            </a:r>
          </a:p>
          <a:p>
            <a:endParaRPr lang="es-CO" dirty="0">
              <a:solidFill>
                <a:schemeClr val="bg1"/>
              </a:solidFill>
              <a:latin typeface="Arial"/>
              <a:ea typeface="+mj-ea"/>
              <a:cs typeface="+mj-cs"/>
            </a:endParaRPr>
          </a:p>
          <a:p>
            <a:r>
              <a:rPr lang="es-ES" dirty="0">
                <a:solidFill>
                  <a:schemeClr val="bg1"/>
                </a:solidFill>
                <a:latin typeface="Arial"/>
                <a:ea typeface="+mj-ea"/>
                <a:cs typeface="+mj-cs"/>
              </a:rPr>
              <a:t> </a:t>
            </a:r>
            <a:r>
              <a:rPr lang="es-ES" dirty="0" smtClean="0">
                <a:solidFill>
                  <a:schemeClr val="bg1"/>
                </a:solidFill>
                <a:latin typeface="Arial"/>
                <a:ea typeface="+mj-ea"/>
                <a:cs typeface="+mj-cs"/>
              </a:rPr>
              <a:t>     La </a:t>
            </a:r>
            <a:r>
              <a:rPr lang="es-ES" dirty="0">
                <a:solidFill>
                  <a:schemeClr val="bg1"/>
                </a:solidFill>
                <a:latin typeface="Arial"/>
                <a:ea typeface="+mj-ea"/>
                <a:cs typeface="+mj-cs"/>
              </a:rPr>
              <a:t>presentación puede </a:t>
            </a:r>
            <a:r>
              <a:rPr lang="es-ES" dirty="0" smtClean="0">
                <a:solidFill>
                  <a:schemeClr val="bg1"/>
                </a:solidFill>
                <a:latin typeface="Arial"/>
                <a:ea typeface="+mj-ea"/>
                <a:cs typeface="+mj-cs"/>
              </a:rPr>
              <a:t>contener </a:t>
            </a:r>
            <a:r>
              <a:rPr lang="es-ES" dirty="0">
                <a:solidFill>
                  <a:schemeClr val="bg1"/>
                </a:solidFill>
                <a:latin typeface="Arial"/>
                <a:ea typeface="+mj-ea"/>
                <a:cs typeface="+mj-cs"/>
              </a:rPr>
              <a:t>errores tipográficos y de interpretación de las </a:t>
            </a:r>
            <a:r>
              <a:rPr lang="es-ES" dirty="0" smtClean="0">
                <a:solidFill>
                  <a:schemeClr val="bg1"/>
                </a:solidFill>
                <a:latin typeface="Arial"/>
                <a:ea typeface="+mj-ea"/>
                <a:cs typeface="+mj-cs"/>
              </a:rPr>
              <a:t>normas </a:t>
            </a:r>
            <a:r>
              <a:rPr lang="es-ES" dirty="0">
                <a:solidFill>
                  <a:schemeClr val="bg1"/>
                </a:solidFill>
                <a:latin typeface="Arial"/>
                <a:ea typeface="+mj-ea"/>
                <a:cs typeface="+mj-cs"/>
              </a:rPr>
              <a:t>APA. </a:t>
            </a:r>
            <a:r>
              <a:rPr lang="es-ES" dirty="0" smtClean="0">
                <a:solidFill>
                  <a:schemeClr val="bg1"/>
                </a:solidFill>
                <a:latin typeface="Arial"/>
                <a:ea typeface="+mj-ea"/>
                <a:cs typeface="+mj-cs"/>
              </a:rPr>
              <a:t>Se han realizado todos los esfuerzos para que estos errores sean mínimos, si usted observa alguno por favor notificarlo a: laguzmany@pedagogica.edu.co</a:t>
            </a:r>
          </a:p>
          <a:p>
            <a:endParaRPr lang="es-ES" dirty="0">
              <a:solidFill>
                <a:schemeClr val="bg1"/>
              </a:solidFill>
              <a:latin typeface="Arial"/>
              <a:ea typeface="+mj-ea"/>
              <a:cs typeface="+mj-cs"/>
            </a:endParaRPr>
          </a:p>
          <a:p>
            <a:r>
              <a:rPr lang="es-ES" dirty="0" smtClean="0">
                <a:solidFill>
                  <a:schemeClr val="bg1"/>
                </a:solidFill>
                <a:latin typeface="Arial"/>
                <a:ea typeface="+mj-ea"/>
                <a:cs typeface="+mj-cs"/>
              </a:rPr>
              <a:t>     Agradecemos el apoyo de maestros y docentes de la Lic., en Educación Especial en la elaboración de este documento.</a:t>
            </a:r>
            <a:endParaRPr lang="es-CO" dirty="0" smtClean="0">
              <a:solidFill>
                <a:schemeClr val="bg1"/>
              </a:solidFill>
              <a:latin typeface="Arial"/>
              <a:ea typeface="+mj-ea"/>
              <a:cs typeface="+mj-cs"/>
            </a:endParaRPr>
          </a:p>
        </p:txBody>
      </p:sp>
      <p:sp>
        <p:nvSpPr>
          <p:cNvPr id="7" name="6 Rectángulo"/>
          <p:cNvSpPr/>
          <p:nvPr/>
        </p:nvSpPr>
        <p:spPr>
          <a:xfrm>
            <a:off x="827360" y="1146818"/>
            <a:ext cx="8143168" cy="584775"/>
          </a:xfrm>
          <a:prstGeom prst="rect">
            <a:avLst/>
          </a:prstGeom>
        </p:spPr>
        <p:txBody>
          <a:bodyPr wrap="square">
            <a:spAutoFit/>
          </a:bodyPr>
          <a:lstStyle/>
          <a:p>
            <a:r>
              <a:rPr lang="es-CO" sz="3200" b="1" dirty="0" smtClean="0">
                <a:solidFill>
                  <a:schemeClr val="bg1"/>
                </a:solidFill>
                <a:latin typeface="Arial"/>
                <a:ea typeface="+mj-ea"/>
                <a:cs typeface="+mj-cs"/>
              </a:rPr>
              <a:t>Observaciones</a:t>
            </a:r>
          </a:p>
        </p:txBody>
      </p:sp>
    </p:spTree>
    <p:extLst>
      <p:ext uri="{BB962C8B-B14F-4D97-AF65-F5344CB8AC3E}">
        <p14:creationId xmlns:p14="http://schemas.microsoft.com/office/powerpoint/2010/main" val="2701181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pic>
        <p:nvPicPr>
          <p:cNvPr id="3" name="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8938" y="675320"/>
            <a:ext cx="1133583" cy="752271"/>
          </a:xfrm>
          <a:prstGeom prst="rect">
            <a:avLst/>
          </a:prstGeom>
        </p:spPr>
      </p:pic>
      <p:sp>
        <p:nvSpPr>
          <p:cNvPr id="6" name="CuadroTexto 6"/>
          <p:cNvSpPr txBox="1"/>
          <p:nvPr/>
        </p:nvSpPr>
        <p:spPr>
          <a:xfrm>
            <a:off x="0" y="2852936"/>
            <a:ext cx="12192000" cy="1015663"/>
          </a:xfrm>
          <a:prstGeom prst="rect">
            <a:avLst/>
          </a:prstGeom>
          <a:noFill/>
        </p:spPr>
        <p:txBody>
          <a:bodyPr wrap="square" rtlCol="0">
            <a:spAutoFit/>
          </a:bodyPr>
          <a:lstStyle/>
          <a:p>
            <a:pPr marL="0" lvl="2" algn="ctr"/>
            <a:r>
              <a:rPr lang="es-ES" sz="6000" b="1" dirty="0" smtClean="0">
                <a:solidFill>
                  <a:schemeClr val="accent1">
                    <a:lumMod val="75000"/>
                  </a:schemeClr>
                </a:solidFill>
                <a:latin typeface="Trebuchet MS"/>
                <a:cs typeface="Trebuchet MS"/>
              </a:rPr>
              <a:t>Procesadores de texto - Word</a:t>
            </a:r>
            <a:endParaRPr lang="es-ES" sz="6000" b="1" dirty="0">
              <a:solidFill>
                <a:schemeClr val="accent1">
                  <a:lumMod val="75000"/>
                </a:schemeClr>
              </a:solidFill>
              <a:latin typeface="Trebuchet MS"/>
              <a:cs typeface="Trebuchet MS"/>
            </a:endParaRPr>
          </a:p>
        </p:txBody>
      </p:sp>
      <p:sp>
        <p:nvSpPr>
          <p:cNvPr id="8" name="7 CuadroTexto"/>
          <p:cNvSpPr txBox="1"/>
          <p:nvPr/>
        </p:nvSpPr>
        <p:spPr>
          <a:xfrm>
            <a:off x="6847214" y="3840565"/>
            <a:ext cx="3941724" cy="584775"/>
          </a:xfrm>
          <a:prstGeom prst="rect">
            <a:avLst/>
          </a:prstGeom>
          <a:noFill/>
        </p:spPr>
        <p:txBody>
          <a:bodyPr wrap="square" rtlCol="0">
            <a:spAutoFit/>
          </a:bodyPr>
          <a:lstStyle/>
          <a:p>
            <a:pPr algn="r"/>
            <a:r>
              <a:rPr lang="es-ES" sz="3200" dirty="0" smtClean="0"/>
              <a:t>Taller APA</a:t>
            </a:r>
            <a:endParaRPr lang="es-ES" sz="3200" dirty="0"/>
          </a:p>
        </p:txBody>
      </p:sp>
    </p:spTree>
    <p:extLst>
      <p:ext uri="{BB962C8B-B14F-4D97-AF65-F5344CB8AC3E}">
        <p14:creationId xmlns:p14="http://schemas.microsoft.com/office/powerpoint/2010/main" val="1951894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pic>
        <p:nvPicPr>
          <p:cNvPr id="3" name="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8938" y="675320"/>
            <a:ext cx="1133583" cy="752271"/>
          </a:xfrm>
          <a:prstGeom prst="rect">
            <a:avLst/>
          </a:prstGeom>
        </p:spPr>
      </p:pic>
      <p:sp>
        <p:nvSpPr>
          <p:cNvPr id="8" name="7 CuadroTexto"/>
          <p:cNvSpPr txBox="1"/>
          <p:nvPr/>
        </p:nvSpPr>
        <p:spPr>
          <a:xfrm>
            <a:off x="296288" y="554134"/>
            <a:ext cx="7018911" cy="6986528"/>
          </a:xfrm>
          <a:prstGeom prst="rect">
            <a:avLst/>
          </a:prstGeom>
          <a:noFill/>
        </p:spPr>
        <p:txBody>
          <a:bodyPr wrap="square" rtlCol="0">
            <a:spAutoFit/>
          </a:bodyPr>
          <a:lstStyle/>
          <a:p>
            <a:r>
              <a:rPr lang="es-ES" sz="3200" dirty="0" smtClean="0"/>
              <a:t>ESTILOS: </a:t>
            </a:r>
          </a:p>
          <a:p>
            <a:r>
              <a:rPr lang="es-ES" sz="3200" dirty="0" smtClean="0"/>
              <a:t>Niveles de </a:t>
            </a:r>
            <a:r>
              <a:rPr lang="es-ES" sz="3200" dirty="0" err="1" smtClean="0"/>
              <a:t>titulos</a:t>
            </a:r>
            <a:r>
              <a:rPr lang="es-ES" sz="3200" dirty="0" smtClean="0"/>
              <a:t> modificar</a:t>
            </a:r>
          </a:p>
          <a:p>
            <a:r>
              <a:rPr lang="es-ES" sz="3200" dirty="0" smtClean="0"/>
              <a:t>Margen </a:t>
            </a:r>
          </a:p>
          <a:p>
            <a:r>
              <a:rPr lang="es-ES" sz="3200" dirty="0" smtClean="0"/>
              <a:t>Sangría</a:t>
            </a:r>
          </a:p>
          <a:p>
            <a:r>
              <a:rPr lang="es-ES" sz="3200" dirty="0" smtClean="0"/>
              <a:t>Interlineado</a:t>
            </a:r>
          </a:p>
          <a:p>
            <a:r>
              <a:rPr lang="es-ES" sz="3200" dirty="0" smtClean="0"/>
              <a:t>Paginación</a:t>
            </a:r>
          </a:p>
          <a:p>
            <a:r>
              <a:rPr lang="es-ES" sz="3200" dirty="0" smtClean="0"/>
              <a:t>Títulos y niveles</a:t>
            </a:r>
          </a:p>
          <a:p>
            <a:r>
              <a:rPr lang="es-ES" sz="3200" dirty="0" smtClean="0"/>
              <a:t>Tabla de contenido</a:t>
            </a:r>
          </a:p>
          <a:p>
            <a:r>
              <a:rPr lang="es-ES" sz="3200" dirty="0" smtClean="0"/>
              <a:t>Insertar tablas</a:t>
            </a:r>
          </a:p>
          <a:p>
            <a:r>
              <a:rPr lang="es-ES" sz="3200" dirty="0" smtClean="0"/>
              <a:t>Insertar imagen</a:t>
            </a:r>
          </a:p>
          <a:p>
            <a:r>
              <a:rPr lang="es-ES" sz="3200" dirty="0" smtClean="0"/>
              <a:t>Pie de pagina</a:t>
            </a:r>
          </a:p>
          <a:p>
            <a:r>
              <a:rPr lang="es-ES" sz="3200" dirty="0" smtClean="0"/>
              <a:t>Contar palabras</a:t>
            </a:r>
          </a:p>
          <a:p>
            <a:r>
              <a:rPr lang="es-ES" sz="3200" dirty="0" smtClean="0"/>
              <a:t>Insertar citas</a:t>
            </a:r>
          </a:p>
          <a:p>
            <a:r>
              <a:rPr lang="es-ES" sz="3200" dirty="0" smtClean="0"/>
              <a:t>Insertar referencias</a:t>
            </a:r>
            <a:endParaRPr lang="es-ES" sz="3200" dirty="0"/>
          </a:p>
        </p:txBody>
      </p:sp>
    </p:spTree>
    <p:extLst>
      <p:ext uri="{BB962C8B-B14F-4D97-AF65-F5344CB8AC3E}">
        <p14:creationId xmlns:p14="http://schemas.microsoft.com/office/powerpoint/2010/main" val="735500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pic>
        <p:nvPicPr>
          <p:cNvPr id="13" name="12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sp>
        <p:nvSpPr>
          <p:cNvPr id="4" name="3 Rectángulo"/>
          <p:cNvSpPr/>
          <p:nvPr/>
        </p:nvSpPr>
        <p:spPr>
          <a:xfrm>
            <a:off x="8394904" y="1132628"/>
            <a:ext cx="3660712" cy="22012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S" sz="1400" b="1" i="1" dirty="0"/>
              <a:t>Cambiar el espaciado o interlineado de un párrafo</a:t>
            </a:r>
            <a:r>
              <a:rPr lang="es-ES" sz="1400" i="1" dirty="0"/>
              <a:t>. El espaciado o interlineado es el espacio que separa las líneas de texto. Para cambiarlo selecciona el párrafo y usa los siguientes métodos.</a:t>
            </a:r>
            <a:r>
              <a:rPr lang="es-ES" sz="1400" dirty="0"/>
              <a:t/>
            </a:r>
            <a:br>
              <a:rPr lang="es-ES" sz="1400" dirty="0"/>
            </a:br>
            <a:r>
              <a:rPr lang="es-ES" sz="1400" i="1" dirty="0"/>
              <a:t>• CONTROL + 1 = Espaciado normal</a:t>
            </a:r>
            <a:r>
              <a:rPr lang="es-ES" sz="1400" dirty="0"/>
              <a:t/>
            </a:r>
            <a:br>
              <a:rPr lang="es-ES" sz="1400" dirty="0"/>
            </a:br>
            <a:r>
              <a:rPr lang="es-ES" sz="1400" i="1" dirty="0"/>
              <a:t>• CONTROL + 2 = Espaciado de dos líneas</a:t>
            </a:r>
            <a:r>
              <a:rPr lang="es-ES" sz="1400" dirty="0"/>
              <a:t/>
            </a:r>
            <a:br>
              <a:rPr lang="es-ES" sz="1400" dirty="0"/>
            </a:br>
            <a:r>
              <a:rPr lang="es-ES" sz="1400" i="1" dirty="0"/>
              <a:t>• CONTROL + 5 = Espaciado de 1.5 líneas</a:t>
            </a:r>
            <a:r>
              <a:rPr lang="es-ES" sz="1400" dirty="0"/>
              <a:t/>
            </a:r>
            <a:br>
              <a:rPr lang="es-ES" sz="1400" dirty="0"/>
            </a:br>
            <a:r>
              <a:rPr lang="es-ES" sz="1400" i="1" dirty="0"/>
              <a:t>• CONTROL + 0 = Agregar o quitar espacio de una línea antes del </a:t>
            </a:r>
            <a:r>
              <a:rPr lang="es-ES" sz="1400" i="1" dirty="0" smtClean="0"/>
              <a:t>párrafo.</a:t>
            </a:r>
            <a:endParaRPr lang="es-ES" sz="1400" dirty="0"/>
          </a:p>
        </p:txBody>
      </p:sp>
      <p:pic>
        <p:nvPicPr>
          <p:cNvPr id="9" name="8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9395" y="817957"/>
            <a:ext cx="3709597" cy="5314213"/>
          </a:xfrm>
          <a:prstGeom prst="rect">
            <a:avLst/>
          </a:prstGeom>
        </p:spPr>
      </p:pic>
      <p:pic>
        <p:nvPicPr>
          <p:cNvPr id="10" name="9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9394" y="820199"/>
            <a:ext cx="3709597" cy="5314213"/>
          </a:xfrm>
          <a:prstGeom prst="rect">
            <a:avLst/>
          </a:prstGeom>
        </p:spPr>
      </p:pic>
      <p:sp>
        <p:nvSpPr>
          <p:cNvPr id="11" name="10 CuadroTexto"/>
          <p:cNvSpPr txBox="1"/>
          <p:nvPr/>
        </p:nvSpPr>
        <p:spPr>
          <a:xfrm>
            <a:off x="1105001" y="1771583"/>
            <a:ext cx="2376264" cy="923330"/>
          </a:xfrm>
          <a:prstGeom prst="rect">
            <a:avLst/>
          </a:prstGeom>
          <a:noFill/>
        </p:spPr>
        <p:txBody>
          <a:bodyPr wrap="square" rtlCol="0">
            <a:spAutoFit/>
          </a:bodyPr>
          <a:lstStyle/>
          <a:p>
            <a:r>
              <a:rPr lang="es-ES" b="1" i="1" dirty="0" smtClean="0">
                <a:solidFill>
                  <a:schemeClr val="bg1"/>
                </a:solidFill>
              </a:rPr>
              <a:t>Papel tamaño carta</a:t>
            </a:r>
            <a:r>
              <a:rPr lang="es-ES" dirty="0" smtClean="0">
                <a:solidFill>
                  <a:schemeClr val="bg1"/>
                </a:solidFill>
              </a:rPr>
              <a:t>: </a:t>
            </a:r>
            <a:r>
              <a:rPr lang="es-ES" dirty="0">
                <a:solidFill>
                  <a:schemeClr val="bg1"/>
                </a:solidFill>
              </a:rPr>
              <a:t>(21.59 cm x 27.94 cm (</a:t>
            </a:r>
            <a:r>
              <a:rPr lang="es-ES" dirty="0" smtClean="0">
                <a:solidFill>
                  <a:schemeClr val="bg1"/>
                </a:solidFill>
              </a:rPr>
              <a:t>8, </a:t>
            </a:r>
            <a:r>
              <a:rPr lang="es-ES" dirty="0">
                <a:solidFill>
                  <a:schemeClr val="bg1"/>
                </a:solidFill>
              </a:rPr>
              <a:t>1/2” x 11”)).</a:t>
            </a:r>
          </a:p>
        </p:txBody>
      </p:sp>
      <p:sp>
        <p:nvSpPr>
          <p:cNvPr id="12" name="11 CuadroTexto"/>
          <p:cNvSpPr txBox="1"/>
          <p:nvPr/>
        </p:nvSpPr>
        <p:spPr>
          <a:xfrm>
            <a:off x="1032992" y="4227567"/>
            <a:ext cx="3115795" cy="2031325"/>
          </a:xfrm>
          <a:prstGeom prst="rect">
            <a:avLst/>
          </a:prstGeom>
          <a:noFill/>
        </p:spPr>
        <p:txBody>
          <a:bodyPr wrap="square" rtlCol="0">
            <a:spAutoFit/>
          </a:bodyPr>
          <a:lstStyle>
            <a:defPPr>
              <a:defRPr lang="es-ES_tradnl"/>
            </a:defPPr>
            <a:lvl1pPr algn="just">
              <a:defRPr sz="1050"/>
            </a:lvl1pPr>
          </a:lstStyle>
          <a:p>
            <a:pPr algn="l"/>
            <a:r>
              <a:rPr lang="es-ES" sz="1800" b="1" dirty="0" smtClean="0">
                <a:solidFill>
                  <a:schemeClr val="bg1"/>
                </a:solidFill>
              </a:rPr>
              <a:t>La </a:t>
            </a:r>
            <a:r>
              <a:rPr lang="es-ES" sz="1800" b="1" dirty="0">
                <a:solidFill>
                  <a:schemeClr val="bg1"/>
                </a:solidFill>
              </a:rPr>
              <a:t>alineación </a:t>
            </a:r>
            <a:r>
              <a:rPr lang="es-ES" sz="1800" dirty="0">
                <a:solidFill>
                  <a:schemeClr val="bg1"/>
                </a:solidFill>
              </a:rPr>
              <a:t>del cuerpo del trabajo científico debe estar hacia la </a:t>
            </a:r>
            <a:r>
              <a:rPr lang="es-ES" sz="1800" dirty="0" smtClean="0">
                <a:solidFill>
                  <a:schemeClr val="bg1"/>
                </a:solidFill>
              </a:rPr>
              <a:t>izquierda, con </a:t>
            </a:r>
            <a:r>
              <a:rPr lang="es-ES" sz="1800" dirty="0">
                <a:solidFill>
                  <a:schemeClr val="bg1"/>
                </a:solidFill>
              </a:rPr>
              <a:t>excepción </a:t>
            </a:r>
            <a:r>
              <a:rPr lang="es-ES" sz="1800" dirty="0" smtClean="0">
                <a:solidFill>
                  <a:schemeClr val="bg1"/>
                </a:solidFill>
              </a:rPr>
              <a:t>de resúmenes, citas en bloque, títulos y encabezados, los títulos y notas de tablas y pies de figura.</a:t>
            </a:r>
            <a:endParaRPr lang="es-ES" sz="1800" dirty="0">
              <a:solidFill>
                <a:schemeClr val="bg1"/>
              </a:solidFill>
            </a:endParaRPr>
          </a:p>
        </p:txBody>
      </p:sp>
      <p:sp>
        <p:nvSpPr>
          <p:cNvPr id="14" name="13 CuadroTexto"/>
          <p:cNvSpPr txBox="1"/>
          <p:nvPr/>
        </p:nvSpPr>
        <p:spPr>
          <a:xfrm>
            <a:off x="4715940" y="1686530"/>
            <a:ext cx="2611721" cy="3519746"/>
          </a:xfrm>
          <a:prstGeom prst="rect">
            <a:avLst/>
          </a:prstGeom>
          <a:noFill/>
        </p:spPr>
        <p:txBody>
          <a:bodyPr wrap="square" rtlCol="0">
            <a:spAutoFit/>
          </a:bodyPr>
          <a:lstStyle/>
          <a:p>
            <a:pPr algn="ctr"/>
            <a:r>
              <a:rPr lang="es-ES" sz="800" dirty="0"/>
              <a:t>Historia Biblioteca Central	</a:t>
            </a:r>
          </a:p>
          <a:p>
            <a:pPr algn="just">
              <a:lnSpc>
                <a:spcPct val="150000"/>
              </a:lnSpc>
            </a:pPr>
            <a:endParaRPr lang="es-ES" sz="800" dirty="0"/>
          </a:p>
          <a:p>
            <a:pPr>
              <a:lnSpc>
                <a:spcPct val="150000"/>
              </a:lnSpc>
            </a:pPr>
            <a:r>
              <a:rPr lang="es-ES" sz="800" dirty="0"/>
              <a:t> En 1955, como parte integral de la Universidad, entonces llamada Universidad Femenina, nació la Biblioteca Central de la Universidad Pedagógica Nacional de Colombia. Anteriores a ella existían, desde 1927, las Biblioteca Escolares del Instituto Pedagógico Nacional para Señoritas.</a:t>
            </a:r>
          </a:p>
          <a:p>
            <a:pPr>
              <a:lnSpc>
                <a:spcPct val="150000"/>
              </a:lnSpc>
            </a:pPr>
            <a:r>
              <a:rPr lang="es-ES" sz="800" dirty="0"/>
              <a:t>      Por iniciativa de la doctora Irene Jara de Solórzano, rectora en el periodo de 1959 a 1969, que no podía concebir la Universidad sin una biblioteca organizada, se dio inicio en marzo de 1963 a su reestructuración y se le dio el nombre de División de Biblioteca y Recursos Educativos.</a:t>
            </a:r>
          </a:p>
          <a:p>
            <a:pPr>
              <a:lnSpc>
                <a:spcPct val="150000"/>
              </a:lnSpc>
            </a:pPr>
            <a:r>
              <a:rPr lang="es-ES" sz="800" dirty="0"/>
              <a:t>       La Biblioteca comenzó a prestar sus servicios en la sede de la Calle 72 en un salón de clases del tercer piso del bloque A, con un promedio de 200 libros, integrados en su gran mayoría por enciclopedias y publicaciones gubernamentales.</a:t>
            </a:r>
            <a:endParaRPr lang="es-ES" sz="800" dirty="0">
              <a:latin typeface="Times New Roman" pitchFamily="18" charset="0"/>
              <a:cs typeface="Times New Roman" pitchFamily="18" charset="0"/>
            </a:endParaRPr>
          </a:p>
        </p:txBody>
      </p:sp>
      <p:sp>
        <p:nvSpPr>
          <p:cNvPr id="15" name="14 CuadroTexto"/>
          <p:cNvSpPr txBox="1"/>
          <p:nvPr/>
        </p:nvSpPr>
        <p:spPr>
          <a:xfrm>
            <a:off x="1067860" y="2707687"/>
            <a:ext cx="2808312" cy="369332"/>
          </a:xfrm>
          <a:prstGeom prst="rect">
            <a:avLst/>
          </a:prstGeom>
          <a:noFill/>
        </p:spPr>
        <p:txBody>
          <a:bodyPr wrap="square" rtlCol="0">
            <a:spAutoFit/>
          </a:bodyPr>
          <a:lstStyle>
            <a:defPPr>
              <a:defRPr lang="es-ES_tradnl"/>
            </a:defPPr>
            <a:lvl1pPr algn="just">
              <a:defRPr sz="1050"/>
            </a:lvl1pPr>
          </a:lstStyle>
          <a:p>
            <a:pPr algn="l"/>
            <a:r>
              <a:rPr lang="es-ES" sz="1800" b="1" dirty="0" smtClean="0">
                <a:solidFill>
                  <a:schemeClr val="bg1"/>
                </a:solidFill>
              </a:rPr>
              <a:t>Márgenes: </a:t>
            </a:r>
            <a:r>
              <a:rPr lang="es-ES" sz="1800" dirty="0" smtClean="0">
                <a:solidFill>
                  <a:schemeClr val="bg1"/>
                </a:solidFill>
              </a:rPr>
              <a:t>1” - “2,54 cm), </a:t>
            </a:r>
            <a:endParaRPr lang="es-ES" sz="1800" dirty="0">
              <a:solidFill>
                <a:schemeClr val="bg1"/>
              </a:solidFill>
            </a:endParaRPr>
          </a:p>
        </p:txBody>
      </p:sp>
      <p:sp>
        <p:nvSpPr>
          <p:cNvPr id="16" name="15 CuadroTexto"/>
          <p:cNvSpPr txBox="1"/>
          <p:nvPr/>
        </p:nvSpPr>
        <p:spPr>
          <a:xfrm>
            <a:off x="1068996" y="3067727"/>
            <a:ext cx="2942521" cy="1200329"/>
          </a:xfrm>
          <a:prstGeom prst="rect">
            <a:avLst/>
          </a:prstGeom>
          <a:noFill/>
        </p:spPr>
        <p:txBody>
          <a:bodyPr wrap="square" rtlCol="0">
            <a:spAutoFit/>
          </a:bodyPr>
          <a:lstStyle/>
          <a:p>
            <a:r>
              <a:rPr lang="es-ES" b="1" dirty="0" smtClean="0">
                <a:solidFill>
                  <a:schemeClr val="bg1"/>
                </a:solidFill>
              </a:rPr>
              <a:t>El uso de tipo </a:t>
            </a:r>
            <a:r>
              <a:rPr lang="es-ES" dirty="0" smtClean="0">
                <a:solidFill>
                  <a:schemeClr val="bg1"/>
                </a:solidFill>
              </a:rPr>
              <a:t>de letra y tamaño son uniformes, y en APA el preferido es: Time New </a:t>
            </a:r>
            <a:r>
              <a:rPr lang="es-ES" dirty="0" err="1" smtClean="0">
                <a:solidFill>
                  <a:schemeClr val="bg1"/>
                </a:solidFill>
              </a:rPr>
              <a:t>Roman</a:t>
            </a:r>
            <a:r>
              <a:rPr lang="es-ES" dirty="0" smtClean="0">
                <a:solidFill>
                  <a:schemeClr val="bg1"/>
                </a:solidFill>
              </a:rPr>
              <a:t> de 12 puntos</a:t>
            </a:r>
            <a:endParaRPr lang="es-ES" dirty="0">
              <a:solidFill>
                <a:schemeClr val="bg1"/>
              </a:solidFill>
            </a:endParaRPr>
          </a:p>
        </p:txBody>
      </p:sp>
      <p:sp>
        <p:nvSpPr>
          <p:cNvPr id="17" name="16 Rectángulo"/>
          <p:cNvSpPr/>
          <p:nvPr/>
        </p:nvSpPr>
        <p:spPr>
          <a:xfrm>
            <a:off x="789152" y="848166"/>
            <a:ext cx="7605752" cy="1077218"/>
          </a:xfrm>
          <a:prstGeom prst="rect">
            <a:avLst/>
          </a:prstGeom>
        </p:spPr>
        <p:txBody>
          <a:bodyPr wrap="square">
            <a:spAutoFit/>
          </a:bodyPr>
          <a:lstStyle/>
          <a:p>
            <a:r>
              <a:rPr lang="es-CO" sz="3200" b="1" dirty="0" smtClean="0">
                <a:solidFill>
                  <a:schemeClr val="bg1"/>
                </a:solidFill>
                <a:latin typeface="Arial"/>
                <a:ea typeface="+mj-ea"/>
                <a:cs typeface="+mj-cs"/>
              </a:rPr>
              <a:t>Cuerpo del</a:t>
            </a:r>
          </a:p>
          <a:p>
            <a:r>
              <a:rPr lang="es-CO" sz="3200" b="1" dirty="0" smtClean="0">
                <a:solidFill>
                  <a:schemeClr val="bg1"/>
                </a:solidFill>
                <a:latin typeface="Arial"/>
                <a:ea typeface="+mj-ea"/>
                <a:cs typeface="+mj-cs"/>
              </a:rPr>
              <a:t>documento</a:t>
            </a:r>
          </a:p>
        </p:txBody>
      </p:sp>
      <p:sp>
        <p:nvSpPr>
          <p:cNvPr id="3" name="2 CuadroTexto"/>
          <p:cNvSpPr txBox="1"/>
          <p:nvPr/>
        </p:nvSpPr>
        <p:spPr>
          <a:xfrm>
            <a:off x="4237519" y="6249852"/>
            <a:ext cx="3568561" cy="261610"/>
          </a:xfrm>
          <a:prstGeom prst="rect">
            <a:avLst/>
          </a:prstGeom>
          <a:noFill/>
        </p:spPr>
        <p:txBody>
          <a:bodyPr wrap="square" rtlCol="0">
            <a:spAutoFit/>
          </a:bodyPr>
          <a:lstStyle/>
          <a:p>
            <a:r>
              <a:rPr lang="es-ES" sz="1100" dirty="0" smtClean="0">
                <a:solidFill>
                  <a:schemeClr val="bg1"/>
                </a:solidFill>
              </a:rPr>
              <a:t>Elaboración propia</a:t>
            </a:r>
            <a:endParaRPr lang="es-ES" sz="1100" dirty="0">
              <a:solidFill>
                <a:schemeClr val="bg1"/>
              </a:solidFill>
            </a:endParaRPr>
          </a:p>
        </p:txBody>
      </p:sp>
    </p:spTree>
    <p:extLst>
      <p:ext uri="{BB962C8B-B14F-4D97-AF65-F5344CB8AC3E}">
        <p14:creationId xmlns:p14="http://schemas.microsoft.com/office/powerpoint/2010/main" val="61613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882" y="5929708"/>
            <a:ext cx="1133583" cy="752271"/>
          </a:xfrm>
          <a:prstGeom prst="rect">
            <a:avLst/>
          </a:prstGeom>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35828"/>
          <a:stretch/>
        </p:blipFill>
        <p:spPr bwMode="auto">
          <a:xfrm>
            <a:off x="982359" y="2060535"/>
            <a:ext cx="10435988" cy="3767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1064525" y="1142984"/>
            <a:ext cx="7646696" cy="584775"/>
          </a:xfrm>
          <a:prstGeom prst="rect">
            <a:avLst/>
          </a:prstGeom>
        </p:spPr>
        <p:txBody>
          <a:bodyPr wrap="square">
            <a:spAutoFit/>
          </a:bodyPr>
          <a:lstStyle/>
          <a:p>
            <a:r>
              <a:rPr lang="es-CO" sz="3200" b="1" dirty="0" smtClean="0">
                <a:latin typeface="Arial"/>
                <a:ea typeface="+mj-ea"/>
                <a:cs typeface="+mj-cs"/>
              </a:rPr>
              <a:t>Márgenes</a:t>
            </a:r>
          </a:p>
        </p:txBody>
      </p:sp>
      <p:pic>
        <p:nvPicPr>
          <p:cNvPr id="717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3931" t="16232" r="33897" b="22053"/>
          <a:stretch/>
        </p:blipFill>
        <p:spPr bwMode="auto">
          <a:xfrm>
            <a:off x="4528906" y="2721954"/>
            <a:ext cx="3779522" cy="4078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Llamada con línea 1 (barra de énfasis)"/>
          <p:cNvSpPr/>
          <p:nvPr/>
        </p:nvSpPr>
        <p:spPr>
          <a:xfrm>
            <a:off x="6094193" y="893922"/>
            <a:ext cx="1996887" cy="497593"/>
          </a:xfrm>
          <a:prstGeom prst="accentCallout1">
            <a:avLst>
              <a:gd name="adj1" fmla="val 18750"/>
              <a:gd name="adj2" fmla="val -8333"/>
              <a:gd name="adj3" fmla="val 268754"/>
              <a:gd name="adj4" fmla="val -159585"/>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500" dirty="0" smtClean="0">
                <a:solidFill>
                  <a:schemeClr val="tx1"/>
                </a:solidFill>
              </a:rPr>
              <a:t>Diseño de pagina</a:t>
            </a:r>
            <a:endParaRPr lang="es-ES" sz="1500" dirty="0">
              <a:solidFill>
                <a:schemeClr val="tx1"/>
              </a:solidFill>
            </a:endParaRPr>
          </a:p>
        </p:txBody>
      </p:sp>
      <p:sp>
        <p:nvSpPr>
          <p:cNvPr id="8" name="7 Llamada con línea 1 (barra de énfasis)"/>
          <p:cNvSpPr/>
          <p:nvPr/>
        </p:nvSpPr>
        <p:spPr>
          <a:xfrm>
            <a:off x="6094193" y="1543915"/>
            <a:ext cx="1996887" cy="497593"/>
          </a:xfrm>
          <a:prstGeom prst="accentCallout1">
            <a:avLst>
              <a:gd name="adj1" fmla="val 18750"/>
              <a:gd name="adj2" fmla="val -8333"/>
              <a:gd name="adj3" fmla="val 211960"/>
              <a:gd name="adj4" fmla="val -196903"/>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500" dirty="0" smtClean="0">
                <a:solidFill>
                  <a:schemeClr val="tx1"/>
                </a:solidFill>
              </a:rPr>
              <a:t>Márgenes</a:t>
            </a:r>
            <a:endParaRPr lang="es-ES" sz="1500" i="1" dirty="0">
              <a:solidFill>
                <a:schemeClr val="tx1"/>
              </a:solidFill>
            </a:endParaRPr>
          </a:p>
        </p:txBody>
      </p:sp>
      <p:sp>
        <p:nvSpPr>
          <p:cNvPr id="9" name="8 Llamada con línea 1 (barra de énfasis)"/>
          <p:cNvSpPr/>
          <p:nvPr/>
        </p:nvSpPr>
        <p:spPr>
          <a:xfrm>
            <a:off x="6094193" y="2204174"/>
            <a:ext cx="1996887" cy="497593"/>
          </a:xfrm>
          <a:prstGeom prst="accentCallout1">
            <a:avLst>
              <a:gd name="adj1" fmla="val 18750"/>
              <a:gd name="adj2" fmla="val -8333"/>
              <a:gd name="adj3" fmla="val 686551"/>
              <a:gd name="adj4" fmla="val -169459"/>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500" dirty="0" smtClean="0">
                <a:solidFill>
                  <a:schemeClr val="tx1"/>
                </a:solidFill>
              </a:rPr>
              <a:t>Márgenes personalizadas</a:t>
            </a:r>
            <a:endParaRPr lang="es-ES" sz="1500" i="1" dirty="0">
              <a:solidFill>
                <a:schemeClr val="tx1"/>
              </a:solidFill>
            </a:endParaRPr>
          </a:p>
        </p:txBody>
      </p:sp>
      <p:sp>
        <p:nvSpPr>
          <p:cNvPr id="11" name="10 Llamada con línea 1 (barra de énfasis)"/>
          <p:cNvSpPr/>
          <p:nvPr/>
        </p:nvSpPr>
        <p:spPr>
          <a:xfrm>
            <a:off x="9573117" y="2953179"/>
            <a:ext cx="1996887" cy="497593"/>
          </a:xfrm>
          <a:prstGeom prst="accentCallout1">
            <a:avLst>
              <a:gd name="adj1" fmla="val 18750"/>
              <a:gd name="adj2" fmla="val -8333"/>
              <a:gd name="adj3" fmla="val 94494"/>
              <a:gd name="adj4" fmla="val -173796"/>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500" dirty="0">
                <a:solidFill>
                  <a:schemeClr val="tx1"/>
                </a:solidFill>
              </a:rPr>
              <a:t>Ubicar 2,5 cm</a:t>
            </a:r>
            <a:endParaRPr lang="es-ES" sz="1500" i="1" dirty="0">
              <a:solidFill>
                <a:schemeClr val="tx1"/>
              </a:solidFill>
            </a:endParaRPr>
          </a:p>
        </p:txBody>
      </p:sp>
      <p:sp>
        <p:nvSpPr>
          <p:cNvPr id="12" name="11 Llamada con línea 1 (barra de énfasis)"/>
          <p:cNvSpPr/>
          <p:nvPr/>
        </p:nvSpPr>
        <p:spPr>
          <a:xfrm>
            <a:off x="9573117" y="3603172"/>
            <a:ext cx="1996887" cy="497593"/>
          </a:xfrm>
          <a:prstGeom prst="accentCallout1">
            <a:avLst>
              <a:gd name="adj1" fmla="val 18750"/>
              <a:gd name="adj2" fmla="val -8333"/>
              <a:gd name="adj3" fmla="val 132751"/>
              <a:gd name="adj4" fmla="val -223747"/>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500" dirty="0" smtClean="0">
                <a:solidFill>
                  <a:schemeClr val="tx1"/>
                </a:solidFill>
              </a:rPr>
              <a:t>Orientación de la  hoja</a:t>
            </a:r>
            <a:endParaRPr lang="es-ES" sz="1500" i="1" dirty="0">
              <a:solidFill>
                <a:schemeClr val="tx1"/>
              </a:solidFill>
            </a:endParaRPr>
          </a:p>
        </p:txBody>
      </p:sp>
      <p:sp>
        <p:nvSpPr>
          <p:cNvPr id="14" name="13 Llamada con línea 1 (barra de énfasis)"/>
          <p:cNvSpPr/>
          <p:nvPr/>
        </p:nvSpPr>
        <p:spPr>
          <a:xfrm>
            <a:off x="9573117" y="4263431"/>
            <a:ext cx="1996887" cy="497593"/>
          </a:xfrm>
          <a:prstGeom prst="accentCallout1">
            <a:avLst>
              <a:gd name="adj1" fmla="val 18750"/>
              <a:gd name="adj2" fmla="val -8333"/>
              <a:gd name="adj3" fmla="val 100405"/>
              <a:gd name="adj4" fmla="val -159195"/>
            </a:avLst>
          </a:prstGeom>
          <a:ln>
            <a:headEnd type="none" w="med" len="med"/>
            <a:tailEnd type="triangl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500" dirty="0" smtClean="0">
                <a:solidFill>
                  <a:schemeClr val="tx1"/>
                </a:solidFill>
              </a:rPr>
              <a:t>Opciones de página</a:t>
            </a:r>
            <a:endParaRPr lang="es-ES" sz="1500" i="1" dirty="0">
              <a:solidFill>
                <a:schemeClr val="tx1"/>
              </a:solidFill>
            </a:endParaRPr>
          </a:p>
        </p:txBody>
      </p:sp>
      <p:sp>
        <p:nvSpPr>
          <p:cNvPr id="15" name="14 CuadroTexto"/>
          <p:cNvSpPr txBox="1"/>
          <p:nvPr/>
        </p:nvSpPr>
        <p:spPr>
          <a:xfrm>
            <a:off x="1064525" y="5827897"/>
            <a:ext cx="3568561" cy="261610"/>
          </a:xfrm>
          <a:prstGeom prst="rect">
            <a:avLst/>
          </a:prstGeom>
          <a:noFill/>
        </p:spPr>
        <p:txBody>
          <a:bodyPr wrap="square" rtlCol="0">
            <a:spAutoFit/>
          </a:bodyPr>
          <a:lstStyle/>
          <a:p>
            <a:r>
              <a:rPr lang="es-ES" sz="1100" dirty="0" smtClean="0"/>
              <a:t>Elaboración propia</a:t>
            </a:r>
            <a:endParaRPr lang="es-ES" sz="1100" dirty="0"/>
          </a:p>
        </p:txBody>
      </p:sp>
    </p:spTree>
    <p:extLst>
      <p:ext uri="{BB962C8B-B14F-4D97-AF65-F5344CB8AC3E}">
        <p14:creationId xmlns:p14="http://schemas.microsoft.com/office/powerpoint/2010/main" val="1686021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ción1" id="{D59B381E-4D56-194D-AAFD-4BE8B337B341}" vid="{834341DE-F02C-CF41-BB89-E7D2960681E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1502</TotalTime>
  <Words>2033</Words>
  <Application>Microsoft Office PowerPoint</Application>
  <PresentationFormat>Personalizado</PresentationFormat>
  <Paragraphs>327</Paragraphs>
  <Slides>45</Slides>
  <Notes>2</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DARIO REDONDO GUTIERREZ</dc:creator>
  <cp:lastModifiedBy>consulta</cp:lastModifiedBy>
  <cp:revision>102</cp:revision>
  <dcterms:created xsi:type="dcterms:W3CDTF">2016-09-12T21:32:52Z</dcterms:created>
  <dcterms:modified xsi:type="dcterms:W3CDTF">2017-03-14T22:49:20Z</dcterms:modified>
</cp:coreProperties>
</file>